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sldIdLst>
    <p:sldId id="257" r:id="rId5"/>
    <p:sldId id="258" r:id="rId6"/>
    <p:sldId id="272" r:id="rId7"/>
    <p:sldId id="273" r:id="rId8"/>
    <p:sldId id="266" r:id="rId9"/>
    <p:sldId id="267" r:id="rId10"/>
    <p:sldId id="265" r:id="rId11"/>
    <p:sldId id="268" r:id="rId12"/>
    <p:sldId id="26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5EAE"/>
    <a:srgbClr val="A6F8A6"/>
    <a:srgbClr val="B2D921"/>
    <a:srgbClr val="FFF79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E0EC54D-D5ED-332F-143C-EEC430B9892F}" v="1" dt="2026-01-28T15:21:58.29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58"/>
  </p:normalViewPr>
  <p:slideViewPr>
    <p:cSldViewPr snapToGrid="0">
      <p:cViewPr varScale="1">
        <p:scale>
          <a:sx n="120" d="100"/>
          <a:sy n="120" d="100"/>
        </p:scale>
        <p:origin x="800" y="1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North" userId="S::northb@tcd.ie::9500ebd4-dac3-4eeb-a9d4-f06b7d1c839c" providerId="AD" clId="Web-{8E0EC54D-D5ED-332F-143C-EEC430B9892F}"/>
    <pc:docChg chg="modSld">
      <pc:chgData name="Ben North" userId="S::northb@tcd.ie::9500ebd4-dac3-4eeb-a9d4-f06b7d1c839c" providerId="AD" clId="Web-{8E0EC54D-D5ED-332F-143C-EEC430B9892F}" dt="2026-01-28T15:21:58.295" v="0" actId="20577"/>
      <pc:docMkLst>
        <pc:docMk/>
      </pc:docMkLst>
      <pc:sldChg chg="modSp">
        <pc:chgData name="Ben North" userId="S::northb@tcd.ie::9500ebd4-dac3-4eeb-a9d4-f06b7d1c839c" providerId="AD" clId="Web-{8E0EC54D-D5ED-332F-143C-EEC430B9892F}" dt="2026-01-28T15:21:58.295" v="0" actId="20577"/>
        <pc:sldMkLst>
          <pc:docMk/>
          <pc:sldMk cId="495961634" sldId="269"/>
        </pc:sldMkLst>
        <pc:spChg chg="mod">
          <ac:chgData name="Ben North" userId="S::northb@tcd.ie::9500ebd4-dac3-4eeb-a9d4-f06b7d1c839c" providerId="AD" clId="Web-{8E0EC54D-D5ED-332F-143C-EEC430B9892F}" dt="2026-01-28T15:21:58.295" v="0" actId="20577"/>
          <ac:spMkLst>
            <pc:docMk/>
            <pc:sldMk cId="495961634" sldId="269"/>
            <ac:spMk id="4" creationId="{324489CB-FA16-84C7-4E79-5890E9C939C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1/28/2026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00">
                <a:effectLst/>
                <a:latin typeface="Calibri" panose="020F0502020204030204" pitchFamily="34" charset="0"/>
                <a:ea typeface="Calibri" panose="020F0502020204030204" pitchFamily="34" charset="0"/>
                <a:cs typeface="Times New Roman" panose="02020603050405020304" pitchFamily="18" charset="0"/>
              </a:rPr>
              <a:t>Hi, and welcome to the first lesson of this course that lets you learn Python using Pytch.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endParaRPr lang="en-IE"/>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579858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kern="100">
                <a:effectLst/>
                <a:latin typeface="Calibri" panose="020F0502020204030204" pitchFamily="34" charset="0"/>
                <a:ea typeface="Calibri" panose="020F0502020204030204" pitchFamily="34" charset="0"/>
                <a:cs typeface="Times New Roman" panose="02020603050405020304" pitchFamily="18" charset="0"/>
              </a:rPr>
              <a:t>Python is a powerful programming language that is used in every corner of the software industry, from Google to Instagram, to Amazon. </a:t>
            </a:r>
          </a:p>
          <a:p>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b="1" kern="100">
                <a:effectLst/>
                <a:latin typeface="Calibri" panose="020F0502020204030204" pitchFamily="34" charset="0"/>
                <a:ea typeface="Calibri" panose="020F0502020204030204" pitchFamily="34" charset="0"/>
                <a:cs typeface="Times New Roman" panose="02020603050405020304" pitchFamily="18" charset="0"/>
              </a:rPr>
              <a:t>[advance transition]</a:t>
            </a:r>
          </a:p>
          <a:p>
            <a:r>
              <a:rPr lang="en-GB" sz="1800" kern="100">
                <a:effectLst/>
                <a:latin typeface="Calibri" panose="020F0502020204030204" pitchFamily="34" charset="0"/>
                <a:ea typeface="Calibri" panose="020F0502020204030204" pitchFamily="34" charset="0"/>
                <a:cs typeface="Times New Roman" panose="02020603050405020304" pitchFamily="18" charset="0"/>
              </a:rPr>
              <a:t>It’s also one of the programming languages that’s used in Leaving Cert computer science. You can write any kind of program in Python, from automating tasks on your computer to making games or complex Machine Learning or Data Analytics applications.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a:effectLst/>
                <a:latin typeface="Calibri" panose="020F0502020204030204" pitchFamily="34" charset="0"/>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00">
                <a:effectLst/>
                <a:latin typeface="Calibri" panose="020F0502020204030204" pitchFamily="34" charset="0"/>
                <a:ea typeface="Calibri" panose="020F0502020204030204" pitchFamily="34" charset="0"/>
                <a:cs typeface="Times New Roman" panose="02020603050405020304" pitchFamily="18" charset="0"/>
              </a:rPr>
              <a:t>[advance transition]</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a:effectLst/>
                <a:latin typeface="Calibri" panose="020F0502020204030204" pitchFamily="34" charset="0"/>
                <a:ea typeface="Calibri" panose="020F0502020204030204" pitchFamily="34" charset="0"/>
                <a:cs typeface="Times New Roman" panose="02020603050405020304" pitchFamily="18" charset="0"/>
              </a:rPr>
              <a:t>One of the ways you can make projects using graphics, sounds, and animation is by using Pytch, and that’s what we’re going to use in this course. If you’ve every used Scratch then you will recognise some of the things we work with in Pytch, like Sprites and scripts, but don’t worry if you haven’t because we’ll explain it all</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4161164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kern="100" dirty="0">
                <a:effectLst/>
                <a:latin typeface="Calibri"/>
                <a:ea typeface="Calibri" panose="020F0502020204030204" pitchFamily="34" charset="0"/>
                <a:cs typeface="Calibri"/>
              </a:rPr>
              <a:t>When you work with </a:t>
            </a:r>
            <a:r>
              <a:rPr lang="en-GB" sz="1800" kern="100" dirty="0" err="1">
                <a:effectLst/>
                <a:latin typeface="Calibri"/>
                <a:ea typeface="Calibri" panose="020F0502020204030204" pitchFamily="34" charset="0"/>
                <a:cs typeface="Calibri"/>
              </a:rPr>
              <a:t>Pytch</a:t>
            </a:r>
            <a:r>
              <a:rPr lang="en-GB" sz="1800" kern="100" dirty="0">
                <a:effectLst/>
                <a:latin typeface="Calibri"/>
                <a:ea typeface="Calibri" panose="020F0502020204030204" pitchFamily="34" charset="0"/>
                <a:cs typeface="Calibri"/>
              </a:rPr>
              <a:t> you write a Python program that creates a </a:t>
            </a:r>
            <a:r>
              <a:rPr lang="en-GB" sz="1800" kern="100" dirty="0" err="1">
                <a:effectLst/>
                <a:latin typeface="Calibri"/>
                <a:ea typeface="Calibri" panose="020F0502020204030204" pitchFamily="34" charset="0"/>
                <a:cs typeface="Calibri"/>
              </a:rPr>
              <a:t>Pytch</a:t>
            </a:r>
            <a:r>
              <a:rPr lang="en-GB" sz="1800" kern="100" dirty="0">
                <a:effectLst/>
                <a:latin typeface="Calibri"/>
                <a:ea typeface="Calibri" panose="020F0502020204030204" pitchFamily="34" charset="0"/>
                <a:cs typeface="Calibri"/>
              </a:rPr>
              <a:t> project.</a:t>
            </a:r>
          </a:p>
          <a:p>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dirty="0">
                <a:effectLst/>
                <a:latin typeface="Calibri"/>
                <a:ea typeface="Calibri" panose="020F0502020204030204" pitchFamily="34" charset="0"/>
                <a:cs typeface="Calibri"/>
              </a:rPr>
              <a:t>In </a:t>
            </a:r>
            <a:r>
              <a:rPr lang="en-GB" sz="1800" kern="100" dirty="0" err="1">
                <a:effectLst/>
                <a:latin typeface="Calibri"/>
                <a:ea typeface="Calibri" panose="020F0502020204030204" pitchFamily="34" charset="0"/>
                <a:cs typeface="Calibri"/>
              </a:rPr>
              <a:t>Pytch</a:t>
            </a:r>
            <a:r>
              <a:rPr lang="en-GB" sz="1800" kern="100" dirty="0">
                <a:effectLst/>
                <a:latin typeface="Calibri"/>
                <a:ea typeface="Calibri" panose="020F0502020204030204" pitchFamily="34" charset="0"/>
                <a:cs typeface="Calibri"/>
              </a:rPr>
              <a:t> (like in Scratch if you’ve seen it) there are one or more </a:t>
            </a:r>
            <a:r>
              <a:rPr lang="en-GB" sz="1800" i="1" kern="100" dirty="0">
                <a:effectLst/>
                <a:latin typeface="Calibri"/>
                <a:ea typeface="Calibri" panose="020F0502020204030204" pitchFamily="34" charset="0"/>
                <a:cs typeface="Calibri"/>
              </a:rPr>
              <a:t>sprites</a:t>
            </a:r>
            <a:r>
              <a:rPr lang="en-GB" sz="1800" kern="100" dirty="0">
                <a:effectLst/>
                <a:latin typeface="Calibri"/>
                <a:ea typeface="Calibri" panose="020F0502020204030204" pitchFamily="34" charset="0"/>
                <a:cs typeface="Calibri"/>
              </a:rPr>
              <a:t> which are things that can appear on a stage to act out whatever we want to do, respond to things the user does (like clicking with the mouse or pressing buttons on the keyboard and so on). The project you make could be an animation, a game, or anything else we can imagine. </a:t>
            </a:r>
            <a:endParaRPr lang="en-IE" sz="1800" kern="100" dirty="0">
              <a:effectLst/>
              <a:latin typeface="Calibri"/>
              <a:ea typeface="Calibri" panose="020F0502020204030204" pitchFamily="34" charset="0"/>
              <a:cs typeface="Calibri"/>
            </a:endParaRPr>
          </a:p>
          <a:p>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dirty="0">
                <a:effectLst/>
                <a:latin typeface="Calibri"/>
                <a:ea typeface="Calibri" panose="020F0502020204030204" pitchFamily="34" charset="0"/>
                <a:cs typeface="Calibri"/>
              </a:rPr>
              <a:t>The Python program is made up of little </a:t>
            </a:r>
            <a:r>
              <a:rPr lang="en-GB" sz="1800" i="1" kern="100" dirty="0">
                <a:effectLst/>
                <a:latin typeface="Calibri"/>
                <a:ea typeface="Calibri" panose="020F0502020204030204" pitchFamily="34" charset="0"/>
                <a:cs typeface="Calibri"/>
              </a:rPr>
              <a:t>scripts</a:t>
            </a:r>
            <a:r>
              <a:rPr lang="en-GB" sz="1800" kern="100" dirty="0">
                <a:effectLst/>
                <a:latin typeface="Calibri"/>
                <a:ea typeface="Calibri" panose="020F0502020204030204" pitchFamily="34" charset="0"/>
                <a:cs typeface="Calibri"/>
              </a:rPr>
              <a:t> which tell the sprite what to do (which we’ll sometimes call “functions”, but that’s just another name for scripts really)</a:t>
            </a:r>
            <a:endParaRPr lang="en-IE" sz="1800" kern="100" dirty="0">
              <a:effectLst/>
              <a:latin typeface="Calibri"/>
              <a:ea typeface="Calibri" panose="020F0502020204030204" pitchFamily="34" charset="0"/>
              <a:cs typeface="Calibri"/>
            </a:endParaRPr>
          </a:p>
          <a:p>
            <a:r>
              <a:rPr lang="en-GB" sz="1800" kern="100" dirty="0">
                <a:effectLst/>
                <a:latin typeface="Calibri"/>
                <a:ea typeface="Calibri" panose="020F0502020204030204" pitchFamily="34" charset="0"/>
                <a:cs typeface="Calibri"/>
              </a:rPr>
              <a:t>Here’s what </a:t>
            </a:r>
            <a:r>
              <a:rPr lang="en-GB" sz="1800" kern="100" dirty="0" err="1">
                <a:effectLst/>
                <a:latin typeface="Calibri"/>
                <a:ea typeface="Calibri" panose="020F0502020204030204" pitchFamily="34" charset="0"/>
                <a:cs typeface="Calibri"/>
              </a:rPr>
              <a:t>Pytch</a:t>
            </a:r>
            <a:r>
              <a:rPr lang="en-GB" sz="1800" kern="100" dirty="0">
                <a:effectLst/>
                <a:latin typeface="Calibri"/>
                <a:ea typeface="Calibri" panose="020F0502020204030204" pitchFamily="34" charset="0"/>
                <a:cs typeface="Calibri"/>
              </a:rPr>
              <a:t> looks like when you’re using it. I want to give you a quick tour so that you know how to work everything</a:t>
            </a:r>
            <a:endParaRPr lang="en-IE" sz="1800" kern="100" dirty="0">
              <a:effectLst/>
              <a:latin typeface="Calibri"/>
              <a:ea typeface="Calibri" panose="020F0502020204030204" pitchFamily="34" charset="0"/>
              <a:cs typeface="Calibri"/>
            </a:endParaRPr>
          </a:p>
          <a:p>
            <a:r>
              <a:rPr lang="en-GB" sz="1800" b="1" kern="100" dirty="0">
                <a:effectLst/>
                <a:latin typeface="Calibri"/>
                <a:ea typeface="Calibri" panose="020F0502020204030204" pitchFamily="34" charset="0"/>
                <a:cs typeface="Calibri"/>
              </a:rPr>
              <a:t>[advance animation to stage 1]</a:t>
            </a:r>
            <a:endParaRPr lang="en-IE" sz="1800" kern="100" dirty="0">
              <a:effectLst/>
              <a:latin typeface="Calibri"/>
              <a:ea typeface="Calibri" panose="020F0502020204030204" pitchFamily="34" charset="0"/>
              <a:cs typeface="Calibri"/>
            </a:endParaRPr>
          </a:p>
          <a:p>
            <a:endParaRPr lang="en-US" b="0"/>
          </a:p>
          <a:p>
            <a:r>
              <a:rPr lang="en-GB" sz="1800" kern="100" dirty="0">
                <a:effectLst/>
                <a:latin typeface="Calibri"/>
                <a:ea typeface="Calibri" panose="020F0502020204030204" pitchFamily="34" charset="0"/>
                <a:cs typeface="Calibri"/>
              </a:rPr>
              <a:t>At the top left is a window where you </a:t>
            </a:r>
            <a:r>
              <a:rPr lang="en-GB" sz="1800" kern="100" dirty="0">
                <a:latin typeface="Calibri"/>
                <a:ea typeface="Calibri" panose="020F0502020204030204" pitchFamily="34" charset="0"/>
                <a:cs typeface="Calibri"/>
              </a:rPr>
              <a:t>type in</a:t>
            </a:r>
            <a:r>
              <a:rPr lang="en-GB" sz="1800" kern="100" dirty="0">
                <a:effectLst/>
                <a:latin typeface="Calibri"/>
                <a:ea typeface="Calibri" panose="020F0502020204030204" pitchFamily="34" charset="0"/>
                <a:cs typeface="Calibri"/>
              </a:rPr>
              <a:t> the Python code. This is the main place in </a:t>
            </a:r>
            <a:r>
              <a:rPr lang="en-GB" sz="1800" kern="100" err="1">
                <a:effectLst/>
                <a:latin typeface="Calibri"/>
                <a:ea typeface="Calibri" panose="020F0502020204030204" pitchFamily="34" charset="0"/>
                <a:cs typeface="Calibri"/>
              </a:rPr>
              <a:t>Pytch</a:t>
            </a:r>
            <a:r>
              <a:rPr lang="en-GB" sz="1800" kern="100">
                <a:effectLst/>
                <a:latin typeface="Calibri"/>
                <a:ea typeface="Calibri" panose="020F0502020204030204" pitchFamily="34" charset="0"/>
                <a:cs typeface="Calibri"/>
              </a:rPr>
              <a:t> where you work when you’re making a program</a:t>
            </a:r>
            <a:r>
              <a:rPr lang="en-GB" sz="1800" kern="100">
                <a:latin typeface="Calibri"/>
                <a:ea typeface="Calibri" panose="020F0502020204030204" pitchFamily="34" charset="0"/>
                <a:cs typeface="Calibri"/>
              </a:rPr>
              <a:t>.</a:t>
            </a:r>
            <a:endParaRPr lang="en-IE" sz="1800" kern="100">
              <a:latin typeface="Calibri"/>
              <a:ea typeface="Calibri" panose="020F0502020204030204" pitchFamily="34" charset="0"/>
              <a:cs typeface="Calibri"/>
            </a:endParaRPr>
          </a:p>
          <a:p>
            <a:r>
              <a:rPr lang="en-GB" sz="1800" b="1" kern="100" dirty="0">
                <a:latin typeface="Calibri"/>
                <a:ea typeface="Calibri" panose="020F0502020204030204" pitchFamily="34" charset="0"/>
                <a:cs typeface="Calibri"/>
              </a:rPr>
              <a:t>[</a:t>
            </a:r>
            <a:r>
              <a:rPr lang="en-GB" sz="1800" b="1" kern="100" dirty="0">
                <a:effectLst/>
                <a:latin typeface="Calibri"/>
                <a:ea typeface="Calibri" panose="020F0502020204030204" pitchFamily="34" charset="0"/>
                <a:cs typeface="Calibri"/>
              </a:rPr>
              <a:t>advance animation to stage 2]</a:t>
            </a:r>
            <a:endParaRPr lang="en-IE" sz="1800" kern="100" dirty="0">
              <a:effectLst/>
              <a:latin typeface="Calibri"/>
              <a:ea typeface="Calibri" panose="020F0502020204030204" pitchFamily="34" charset="0"/>
              <a:cs typeface="Calibri"/>
            </a:endParaRPr>
          </a:p>
          <a:p>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US" sz="1800" kern="100" dirty="0">
                <a:effectLst/>
                <a:latin typeface="Calibri"/>
                <a:ea typeface="Calibri" panose="020F0502020204030204" pitchFamily="34" charset="0"/>
                <a:cs typeface="Calibri"/>
              </a:rPr>
              <a:t>When you want to try your program out – which might be before you’ve finished it, you might just want to make sure the piece you’ve written is working – you press the green “go” or “play” button. The one with the right-facing arrow on it. In the </a:t>
            </a:r>
            <a:r>
              <a:rPr lang="en-US" sz="1800" kern="100" dirty="0" err="1">
                <a:effectLst/>
                <a:latin typeface="Calibri"/>
                <a:ea typeface="Calibri" panose="020F0502020204030204" pitchFamily="34" charset="0"/>
                <a:cs typeface="Calibri"/>
              </a:rPr>
              <a:t>Pytch</a:t>
            </a:r>
            <a:r>
              <a:rPr lang="en-US" sz="1800" kern="100" dirty="0">
                <a:effectLst/>
                <a:latin typeface="Calibri"/>
                <a:ea typeface="Calibri" panose="020F0502020204030204" pitchFamily="34" charset="0"/>
                <a:cs typeface="Calibri"/>
              </a:rPr>
              <a:t> code we sometimes call this the ‘green flag’, named after the same button in Scratch. Pressing this button is what makes </a:t>
            </a:r>
            <a:r>
              <a:rPr lang="en-US" sz="1800" kern="100" dirty="0" err="1">
                <a:effectLst/>
                <a:latin typeface="Calibri"/>
                <a:ea typeface="Calibri" panose="020F0502020204030204" pitchFamily="34" charset="0"/>
                <a:cs typeface="Calibri"/>
              </a:rPr>
              <a:t>Pytch</a:t>
            </a:r>
            <a:r>
              <a:rPr lang="en-US" sz="1800" kern="100" dirty="0">
                <a:effectLst/>
                <a:latin typeface="Calibri"/>
                <a:ea typeface="Calibri" panose="020F0502020204030204" pitchFamily="34" charset="0"/>
                <a:cs typeface="Calibri"/>
              </a:rPr>
              <a:t> take all the instructions you’ve written in the code window and try to run them.</a:t>
            </a:r>
            <a:endParaRPr lang="en-IE" sz="1800" kern="100" dirty="0">
              <a:effectLst/>
              <a:latin typeface="Calibri"/>
              <a:ea typeface="Calibri" panose="020F0502020204030204" pitchFamily="34" charset="0"/>
              <a:cs typeface="Calibri"/>
            </a:endParaRPr>
          </a:p>
          <a:p>
            <a:r>
              <a:rPr lang="en-GB" sz="1800" b="1" kern="100" dirty="0">
                <a:effectLst/>
                <a:latin typeface="Calibri"/>
                <a:ea typeface="Calibri" panose="020F0502020204030204" pitchFamily="34" charset="0"/>
                <a:cs typeface="Calibri"/>
              </a:rPr>
              <a:t>[advance animation to stage 3]</a:t>
            </a:r>
            <a:endParaRPr lang="en-IE" sz="1800" kern="100" dirty="0">
              <a:effectLst/>
              <a:latin typeface="Calibri"/>
              <a:ea typeface="Calibri" panose="020F0502020204030204" pitchFamily="34" charset="0"/>
              <a:cs typeface="Calibri"/>
            </a:endParaRPr>
          </a:p>
          <a:p>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a:ea typeface="Calibri" panose="020F0502020204030204" pitchFamily="34" charset="0"/>
                <a:cs typeface="Calibri"/>
              </a:rPr>
              <a:t>Over at the top right is the stage. When the project is running this is where the sprites appear and it’s where you can interact with them. You can re-size this to make it larger, by the way, in this screen shot I wanted to </a:t>
            </a:r>
            <a:r>
              <a:rPr lang="en-IE" sz="1800" kern="100" dirty="0">
                <a:effectLst/>
                <a:latin typeface="Calibri"/>
                <a:ea typeface="Calibri" panose="020F0502020204030204" pitchFamily="34" charset="0"/>
                <a:cs typeface="Calibri"/>
              </a:rPr>
              <a:t>emphasise</a:t>
            </a:r>
            <a:r>
              <a:rPr lang="en-US" sz="1800" kern="100" dirty="0">
                <a:effectLst/>
                <a:latin typeface="Calibri"/>
                <a:ea typeface="Calibri" panose="020F0502020204030204" pitchFamily="34" charset="0"/>
                <a:cs typeface="Calibri"/>
              </a:rPr>
              <a:t> the other areas.</a:t>
            </a:r>
            <a:endParaRPr lang="en-IE" sz="1800" kern="100" dirty="0">
              <a:effectLst/>
              <a:latin typeface="Calibri"/>
              <a:ea typeface="Calibri" panose="020F0502020204030204" pitchFamily="34" charset="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1" kern="1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00" dirty="0">
                <a:effectLst/>
                <a:latin typeface="Calibri"/>
                <a:ea typeface="Calibri" panose="020F0502020204030204" pitchFamily="34" charset="0"/>
                <a:cs typeface="Calibri"/>
              </a:rPr>
              <a:t>[advance animation to stage 4]</a:t>
            </a:r>
            <a:endParaRPr lang="en-US" sz="1800" kern="100" dirty="0">
              <a:effectLst/>
              <a:latin typeface="Calibri"/>
              <a:ea typeface="Calibri" panose="020F0502020204030204" pitchFamily="34" charset="0"/>
              <a:cs typeface="Calibri"/>
            </a:endParaRPr>
          </a:p>
          <a:p>
            <a:r>
              <a:rPr lang="en-US" sz="1800" kern="100" dirty="0">
                <a:effectLst/>
                <a:latin typeface="Calibri"/>
                <a:ea typeface="Calibri" panose="020F0502020204030204" pitchFamily="34" charset="0"/>
                <a:cs typeface="Calibri"/>
              </a:rPr>
              <a:t>When you do run the program, sometimes you’ll have made a mistake – maybe mis-spelled something, or got some punctuation wrong. That’s normal, happens all the time. But if it means </a:t>
            </a:r>
            <a:r>
              <a:rPr lang="en-US" sz="1800" kern="100" dirty="0" err="1">
                <a:effectLst/>
                <a:latin typeface="Calibri"/>
                <a:ea typeface="Calibri" panose="020F0502020204030204" pitchFamily="34" charset="0"/>
                <a:cs typeface="Calibri"/>
              </a:rPr>
              <a:t>Pytch</a:t>
            </a:r>
            <a:r>
              <a:rPr lang="en-US" sz="1800" kern="100" dirty="0">
                <a:effectLst/>
                <a:latin typeface="Calibri"/>
                <a:ea typeface="Calibri" panose="020F0502020204030204" pitchFamily="34" charset="0"/>
                <a:cs typeface="Calibri"/>
              </a:rPr>
              <a:t> isn’t sure about what your program means then rather than guessing it will stop and tell you that there’s something that needs to be fixed. Those messages will appear down here. We’ll explore this soon.  At other times this area will show messages from your running project, or (as it is now) will show you the graphics and sounds that are available to your project. You can see one image is available in this project. It’s just cut off at the bottom in this slide, but when you’re using it you’ll see there is a button at the bottom to add new pictures as well.</a:t>
            </a:r>
            <a:endParaRPr lang="en-IE" sz="1800" kern="100" dirty="0">
              <a:effectLst/>
              <a:latin typeface="Calibri"/>
              <a:ea typeface="Calibri" panose="020F0502020204030204" pitchFamily="34" charset="0"/>
              <a:cs typeface="Calibri"/>
            </a:endParaRPr>
          </a:p>
          <a:p>
            <a:endParaRPr lang="en-US" sz="1800" kern="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28057321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Because Sprites are so important to making </a:t>
            </a:r>
            <a:r>
              <a:rPr lang="en-US" err="1"/>
              <a:t>Pytch</a:t>
            </a:r>
            <a:r>
              <a:rPr lang="en-US"/>
              <a:t> programs I just want to say a word or two more about them.  Basically a Sprite is just an image that appears on the stage when your program is running. </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b="1"/>
              <a:t>[advance to next transition]</a:t>
            </a:r>
          </a:p>
          <a:p>
            <a:r>
              <a:rPr lang="en-US"/>
              <a:t>Each project contains some images (and of course you can add your own). Once you’ve added them the sprites can use them when they appear on the stage.</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b="1"/>
              <a:t>[advance to next transition]</a:t>
            </a:r>
          </a:p>
          <a:p>
            <a:r>
              <a:rPr lang="en-US"/>
              <a:t>To create a sprite you write some commands in Python, like these. These say “in this program there will be a sprite named car, and this is the image that it wears as a costume when it’s on the stage”.</a:t>
            </a:r>
          </a:p>
          <a:p>
            <a:r>
              <a:rPr lang="en-US"/>
              <a:t>We’ll get to try it out in a few minutes.</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b="1"/>
              <a:t>[advance to next transition]</a:t>
            </a:r>
          </a:p>
          <a:p>
            <a:r>
              <a:rPr lang="en-US"/>
              <a:t>Once you have written the instructions for your sprite you run the program by clicking the green “go” button and </a:t>
            </a:r>
            <a:r>
              <a:rPr lang="en-US" err="1"/>
              <a:t>Pytch</a:t>
            </a:r>
            <a:r>
              <a:rPr lang="en-US"/>
              <a:t> obeys your instructions.</a:t>
            </a:r>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3425910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Like I said, we are going to write a </a:t>
            </a:r>
            <a:r>
              <a:rPr lang="en-US" b="1" dirty="0"/>
              <a:t>Python </a:t>
            </a:r>
            <a:r>
              <a:rPr lang="en-US" b="0" dirty="0"/>
              <a:t>program that will create </a:t>
            </a:r>
            <a:r>
              <a:rPr lang="en-US" b="1" dirty="0" err="1"/>
              <a:t>Pytch</a:t>
            </a:r>
            <a:r>
              <a:rPr lang="en-US" b="0" dirty="0"/>
              <a:t> project. </a:t>
            </a:r>
          </a:p>
          <a:p>
            <a:endParaRPr lang="en-US" b="0"/>
          </a:p>
          <a:p>
            <a:r>
              <a:rPr lang="en-US" b="0" dirty="0"/>
              <a:t>This is a working </a:t>
            </a:r>
            <a:r>
              <a:rPr lang="en-US" dirty="0"/>
              <a:t>sprite from a</a:t>
            </a:r>
            <a:r>
              <a:rPr lang="en-US" b="0" dirty="0"/>
              <a:t> </a:t>
            </a:r>
            <a:r>
              <a:rPr lang="en-US" b="0" dirty="0" err="1"/>
              <a:t>Pytch</a:t>
            </a:r>
            <a:r>
              <a:rPr lang="en-US" b="0" dirty="0"/>
              <a:t> project. It doesn’t do much yet, but it </a:t>
            </a:r>
            <a:r>
              <a:rPr lang="en-US" dirty="0"/>
              <a:t>already does a few things</a:t>
            </a:r>
            <a:r>
              <a:rPr lang="en-US" b="0" dirty="0"/>
              <a:t>. </a:t>
            </a:r>
            <a:endParaRPr lang="en-US" b="0" dirty="0">
              <a:cs typeface="Calibri"/>
            </a:endParaRPr>
          </a:p>
          <a:p>
            <a:endParaRPr lang="en-US" b="0"/>
          </a:p>
          <a:p>
            <a:r>
              <a:rPr lang="en-US" b="0" dirty="0"/>
              <a:t>Every line of a Python program means something, don’t worry what the </a:t>
            </a:r>
            <a:r>
              <a:rPr lang="en-US" b="0" i="1" dirty="0"/>
              <a:t>exact </a:t>
            </a:r>
            <a:r>
              <a:rPr lang="en-US" b="0" dirty="0"/>
              <a:t>meaning of each line is right now, but do read each one and think about what effect it could have </a:t>
            </a:r>
            <a:r>
              <a:rPr lang="en-US" dirty="0"/>
              <a:t>in the</a:t>
            </a:r>
            <a:r>
              <a:rPr lang="en-US" b="0" dirty="0"/>
              <a:t> project. </a:t>
            </a:r>
            <a:endParaRPr lang="en-US" b="0" dirty="0">
              <a:cs typeface="Calibri"/>
            </a:endParaRPr>
          </a:p>
          <a:p>
            <a:r>
              <a:rPr lang="en-US" b="1" dirty="0"/>
              <a:t>[advance to next transition] </a:t>
            </a:r>
            <a:endParaRPr lang="en-US" b="1" dirty="0">
              <a:cs typeface="Calibri"/>
            </a:endParaRPr>
          </a:p>
          <a:p>
            <a:endParaRPr lang="en-US" b="0"/>
          </a:p>
          <a:p>
            <a:r>
              <a:rPr lang="en-US" b="0" dirty="0"/>
              <a:t>Get a sheet of paper. Write down on your sheet what you expect this to do.</a:t>
            </a:r>
            <a:endParaRPr lang="en-US" b="0" dirty="0">
              <a:cs typeface="Calibri"/>
            </a:endParaRPr>
          </a:p>
          <a:p>
            <a:endParaRPr lang="en-US" b="0"/>
          </a:p>
          <a:p>
            <a:r>
              <a:rPr lang="en-US" b="0" dirty="0"/>
              <a:t>We’ll take a few minutes, discuss it, and write down what you think will happen. If the person using the computer has to do something to make anything happen, then write that down too.</a:t>
            </a:r>
            <a:endParaRPr lang="en-US" b="0" dirty="0">
              <a:cs typeface="Calibri"/>
            </a:endParaRPr>
          </a:p>
          <a:p>
            <a:endParaRPr lang="en-US" b="0"/>
          </a:p>
          <a:p>
            <a:r>
              <a:rPr lang="en-US" b="0" dirty="0"/>
              <a:t>You can pause the video here until you are done</a:t>
            </a:r>
            <a:endParaRPr lang="en-US" b="0" dirty="0">
              <a:cs typeface="Calibri"/>
            </a:endParaRPr>
          </a:p>
          <a:p>
            <a:r>
              <a:rPr lang="en-US" b="1" dirty="0"/>
              <a:t>[pause here for about 10 seconds]</a:t>
            </a:r>
            <a:endParaRPr lang="en-US" b="1" dirty="0">
              <a:cs typeface="Calibri"/>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33079263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it’s time to try the program out and see what it does for real. If you follow the link on this slide you will load up </a:t>
            </a:r>
            <a:r>
              <a:rPr lang="en-US" dirty="0" err="1"/>
              <a:t>Pytch</a:t>
            </a:r>
            <a:r>
              <a:rPr lang="en-US" dirty="0"/>
              <a:t> with the correct project. We’ll be changing the code later on, but for now just use it exactly as is. Once it’s loaded up check that it matches what you saw on the previous slide (it should) and then press the green “run” button. Does it behave just as you expected? Think about any differences you saw, and make a note of them.</a:t>
            </a:r>
          </a:p>
          <a:p>
            <a:endParaRPr lang="en-US" b="0"/>
          </a:p>
          <a:p>
            <a:endParaRPr lang="en-US" b="0"/>
          </a:p>
          <a:p>
            <a:r>
              <a:rPr lang="en-US" b="0" dirty="0"/>
              <a:t>You can pause the video again until you have had a chance to run it.</a:t>
            </a:r>
            <a:endParaRPr lang="en-US" b="0" dirty="0">
              <a:cs typeface="Calibri"/>
            </a:endParaRPr>
          </a:p>
          <a:p>
            <a:r>
              <a:rPr lang="en-US" b="1" dirty="0"/>
              <a:t>[pause here for about 10 seconds]</a:t>
            </a:r>
            <a:endParaRPr lang="en-US" b="1" dirty="0">
              <a:cs typeface="Calibri"/>
            </a:endParaRP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2750118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00" dirty="0">
                <a:effectLst/>
                <a:latin typeface="Calibri"/>
                <a:ea typeface="Calibri" panose="020F0502020204030204" pitchFamily="34" charset="0"/>
                <a:cs typeface="Calibri"/>
              </a:rPr>
              <a:t>Now it’s time to really think about how our Python program works. Try the questions on Worksheet 2 – I’ve put then up on the slide here as well. Work in pairs again, and talk about each question, think about what you expect to happen, and experiment with the code of the program. </a:t>
            </a:r>
            <a:endParaRPr lang="en-IE" sz="1800" kern="100" dirty="0">
              <a:effectLst/>
              <a:latin typeface="Calibri"/>
              <a:ea typeface="Calibri" panose="020F0502020204030204" pitchFamily="34" charset="0"/>
              <a:cs typeface="Calibri"/>
            </a:endParaRPr>
          </a:p>
          <a:p>
            <a:r>
              <a:rPr lang="en-US" sz="1800" kern="100" dirty="0">
                <a:effectLst/>
                <a:latin typeface="Calibri"/>
                <a:ea typeface="Calibri" panose="020F0502020204030204" pitchFamily="34" charset="0"/>
                <a:cs typeface="Calibri"/>
              </a:rPr>
              <a:t> </a:t>
            </a:r>
            <a:endParaRPr lang="en-IE" sz="1800" kern="100" dirty="0">
              <a:effectLst/>
              <a:latin typeface="Calibri"/>
              <a:ea typeface="Calibri" panose="020F0502020204030204" pitchFamily="34" charset="0"/>
              <a:cs typeface="Calibri"/>
            </a:endParaRPr>
          </a:p>
          <a:p>
            <a:r>
              <a:rPr lang="en-US" sz="1800" kern="100" dirty="0">
                <a:effectLst/>
                <a:latin typeface="Calibri"/>
                <a:ea typeface="Calibri" panose="020F0502020204030204" pitchFamily="34" charset="0"/>
                <a:cs typeface="Calibri"/>
              </a:rPr>
              <a:t>If things go wrong and you don’t know how to go back, remember that you can always go back to the original </a:t>
            </a:r>
            <a:r>
              <a:rPr lang="en-US" sz="1800" kern="100" dirty="0">
                <a:latin typeface="Calibri"/>
                <a:ea typeface="Calibri" panose="020F0502020204030204" pitchFamily="34" charset="0"/>
                <a:cs typeface="Calibri"/>
              </a:rPr>
              <a:t>project by</a:t>
            </a:r>
            <a:r>
              <a:rPr lang="en-US" sz="1800" kern="100" dirty="0">
                <a:effectLst/>
                <a:latin typeface="Calibri"/>
                <a:ea typeface="Calibri" panose="020F0502020204030204" pitchFamily="34" charset="0"/>
                <a:cs typeface="Calibri"/>
              </a:rPr>
              <a:t> visiting that link again and getting a fresh new copy. So you are free to experiment! </a:t>
            </a:r>
            <a:endParaRPr lang="en-IE" sz="1800" kern="100" dirty="0">
              <a:effectLst/>
              <a:latin typeface="Calibri"/>
              <a:ea typeface="Calibri" panose="020F0502020204030204" pitchFamily="34" charset="0"/>
              <a:cs typeface="Calibri"/>
            </a:endParaRPr>
          </a:p>
          <a:p>
            <a:r>
              <a:rPr lang="en-US" sz="1800" kern="100" dirty="0">
                <a:effectLst/>
                <a:latin typeface="Calibri"/>
                <a:ea typeface="Calibri" panose="020F0502020204030204" pitchFamily="34" charset="0"/>
                <a:cs typeface="Calibri"/>
              </a:rPr>
              <a:t> </a:t>
            </a:r>
            <a:endParaRPr lang="en-IE" sz="1800" kern="100" dirty="0">
              <a:effectLst/>
              <a:latin typeface="Calibri"/>
              <a:ea typeface="Calibri" panose="020F0502020204030204" pitchFamily="34" charset="0"/>
              <a:cs typeface="Calibri"/>
            </a:endParaRPr>
          </a:p>
          <a:p>
            <a:r>
              <a:rPr lang="en-US" sz="1800" dirty="0">
                <a:effectLst/>
                <a:latin typeface="Calibri"/>
                <a:ea typeface="Calibri" panose="020F0502020204030204" pitchFamily="34" charset="0"/>
                <a:cs typeface="Calibri"/>
              </a:rPr>
              <a:t>You can’t break anything by doing this, </a:t>
            </a:r>
            <a:r>
              <a:rPr lang="en-US" sz="1800" dirty="0" err="1">
                <a:effectLst/>
                <a:latin typeface="Calibri"/>
                <a:ea typeface="Calibri" panose="020F0502020204030204" pitchFamily="34" charset="0"/>
                <a:cs typeface="Calibri"/>
              </a:rPr>
              <a:t>Pytch</a:t>
            </a:r>
            <a:r>
              <a:rPr lang="en-US" sz="1800" dirty="0">
                <a:effectLst/>
                <a:latin typeface="Calibri"/>
                <a:ea typeface="Calibri" panose="020F0502020204030204" pitchFamily="34" charset="0"/>
                <a:cs typeface="Calibri"/>
              </a:rPr>
              <a:t> is set up so that your project doesn’t affect anything on the computer.</a:t>
            </a:r>
            <a:r>
              <a:rPr lang="en-IE" dirty="0">
                <a:effectLst/>
              </a:rPr>
              <a:t> </a:t>
            </a:r>
            <a:endParaRPr lang="en-IE" dirty="0">
              <a:effectLst/>
              <a:cs typeface="Calibri"/>
            </a:endParaRPr>
          </a:p>
          <a:p>
            <a:endParaRPr lang="en-IE">
              <a:effectLst/>
            </a:endParaRPr>
          </a:p>
          <a:p>
            <a:r>
              <a:rPr lang="en-US" b="0" dirty="0"/>
              <a:t>Once again, pause the video here until everyone has gotten through the questions.</a:t>
            </a:r>
            <a:endParaRPr lang="en-US" b="0" dirty="0">
              <a:cs typeface="Calibri"/>
            </a:endParaRPr>
          </a:p>
          <a:p>
            <a:r>
              <a:rPr lang="en-US" b="1" dirty="0"/>
              <a:t>[pause here for about 10 seconds]</a:t>
            </a:r>
            <a:endParaRPr lang="en-US" b="1" dirty="0">
              <a:cs typeface="Calibri"/>
            </a:endParaRP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2843439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kern="100">
                <a:effectLst/>
                <a:latin typeface="Calibri" panose="020F0502020204030204" pitchFamily="34" charset="0"/>
                <a:ea typeface="Calibri" panose="020F0502020204030204" pitchFamily="34" charset="0"/>
                <a:cs typeface="Times New Roman" panose="02020603050405020304" pitchFamily="18" charset="0"/>
              </a:rPr>
              <a:t>Now it’s time to make the project your own.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US" sz="1800" kern="100">
                <a:effectLst/>
                <a:latin typeface="Calibri" panose="020F0502020204030204" pitchFamily="34" charset="0"/>
                <a:ea typeface="Calibri" panose="020F0502020204030204" pitchFamily="34" charset="0"/>
                <a:cs typeface="Times New Roman" panose="02020603050405020304" pitchFamily="18" charset="0"/>
              </a:rPr>
              <a:t>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US" sz="1800" kern="100">
                <a:effectLst/>
                <a:latin typeface="Calibri" panose="020F0502020204030204" pitchFamily="34" charset="0"/>
                <a:ea typeface="Calibri" panose="020F0502020204030204" pitchFamily="34" charset="0"/>
                <a:cs typeface="Times New Roman" panose="02020603050405020304" pitchFamily="18" charset="0"/>
              </a:rPr>
              <a:t>Work in pairs still, and talk about each change you are making. Take turns to be the typist. It’s very easy to make small slips when you are getting used to coding and having two pairs of eyes is a good way to catch little mistakes. In professional programming this is called “pair programming”, by the way. </a:t>
            </a:r>
            <a:endParaRPr lang="en-IE" sz="1800" kern="100">
              <a:effectLst/>
              <a:latin typeface="Calibri" panose="020F0502020204030204" pitchFamily="34" charset="0"/>
              <a:ea typeface="Calibri" panose="020F0502020204030204" pitchFamily="34" charset="0"/>
              <a:cs typeface="Times New Roman" panose="02020603050405020304" pitchFamily="18" charset="0"/>
            </a:endParaRPr>
          </a:p>
          <a:p>
            <a:r>
              <a:rPr lang="en-IE" sz="1800" kern="100">
                <a:effectLst/>
                <a:latin typeface="Calibri" panose="020F0502020204030204" pitchFamily="34" charset="0"/>
                <a:ea typeface="Calibri" panose="020F0502020204030204" pitchFamily="34" charset="0"/>
                <a:cs typeface="Times New Roman" panose="02020603050405020304" pitchFamily="18" charset="0"/>
              </a:rPr>
              <a:t> </a:t>
            </a:r>
          </a:p>
          <a:p>
            <a:r>
              <a:rPr lang="en-US" sz="1800">
                <a:effectLst/>
                <a:latin typeface="Calibri" panose="020F0502020204030204" pitchFamily="34" charset="0"/>
                <a:ea typeface="Calibri" panose="020F0502020204030204" pitchFamily="34" charset="0"/>
                <a:cs typeface="Times New Roman" panose="02020603050405020304" pitchFamily="18" charset="0"/>
              </a:rPr>
              <a:t>Complete Worksheet 3 with your programs, and if you finish early you can try out the extension activities.</a:t>
            </a:r>
          </a:p>
          <a:p>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US" b="0"/>
              <a:t>By the way, if you are filling out the worksheet on a computer then you can </a:t>
            </a:r>
            <a:r>
              <a:rPr lang="en-US" sz="1200">
                <a:effectLst/>
                <a:latin typeface="Calibri" panose="020F0502020204030204" pitchFamily="34" charset="0"/>
                <a:ea typeface="Calibri" panose="020F0502020204030204" pitchFamily="34" charset="0"/>
                <a:cs typeface="Times New Roman" panose="02020603050405020304" pitchFamily="18" charset="0"/>
              </a:rPr>
              <a:t>use copy and paste from the right-click mouse menu to </a:t>
            </a:r>
            <a:r>
              <a:rPr lang="en-GB" sz="1200">
                <a:effectLst/>
                <a:latin typeface="Calibri" panose="020F0502020204030204" pitchFamily="34" charset="0"/>
                <a:ea typeface="Calibri" panose="020F0502020204030204" pitchFamily="34" charset="0"/>
                <a:cs typeface="Times New Roman" panose="02020603050405020304" pitchFamily="18" charset="0"/>
              </a:rPr>
              <a:t>paste your code, and if you want to </a:t>
            </a:r>
            <a:r>
              <a:rPr lang="en-US" b="0"/>
              <a:t>take a screenshot of the stage </a:t>
            </a:r>
            <a:r>
              <a:rPr lang="en-US" b="0" i="1"/>
              <a:t>when the program is running </a:t>
            </a:r>
            <a:r>
              <a:rPr lang="en-US" b="0"/>
              <a:t>then click the three-dots menu that is at the top right of the Pytch window (above the top-right corner of the stage) and select “Screenshot” on it. </a:t>
            </a:r>
          </a:p>
          <a:p>
            <a:endParaRPr lang="en-US" b="0"/>
          </a:p>
          <a:p>
            <a:r>
              <a:rPr lang="en-US" b="0"/>
              <a:t>As usual, you should pause the video here until everyone has worked through the tasks.</a:t>
            </a:r>
          </a:p>
          <a:p>
            <a:r>
              <a:rPr lang="en-US" b="1"/>
              <a:t>[pause here for about 10 seconds]</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1438041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a:effectLst/>
                <a:latin typeface="Calibri" panose="020F0502020204030204" pitchFamily="34" charset="0"/>
                <a:ea typeface="Calibri" panose="020F0502020204030204" pitchFamily="34" charset="0"/>
                <a:cs typeface="Times New Roman" panose="02020603050405020304" pitchFamily="18" charset="0"/>
              </a:rPr>
              <a:t>So let’s just recap what we’ve learned. Today we saw how to use a Python program to control a project that showed some messages on the screen and explored how the individual parts of the lines of code worked</a:t>
            </a:r>
            <a:r>
              <a:rPr lang="en-IE">
                <a:effectLst/>
              </a:rPr>
              <a:t> </a:t>
            </a:r>
            <a:endParaRPr lang="en-US"/>
          </a:p>
          <a:p>
            <a:endParaRPr lang="en-US"/>
          </a:p>
          <a:p>
            <a:r>
              <a:rPr lang="en-US"/>
              <a:t>Next week we will add more features and make a deeper program</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1378271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15743"/>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1</a:t>
            </a:r>
            <a:endParaRPr lang="en-GB"/>
          </a:p>
        </p:txBody>
      </p:sp>
      <p:sp>
        <p:nvSpPr>
          <p:cNvPr id="3" name="Subtitle 2"/>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1" name="Text Placeholder 10"/>
          <p:cNvSpPr>
            <a:spLocks noGrp="1"/>
          </p:cNvSpPr>
          <p:nvPr>
            <p:ph type="body" sz="quarter" idx="10" hasCustomPrompt="1"/>
          </p:nvPr>
        </p:nvSpPr>
        <p:spPr>
          <a:xfrm>
            <a:off x="9408161" y="5281192"/>
            <a:ext cx="2367280" cy="951128"/>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4" name="Picture 3">
            <a:extLst>
              <a:ext uri="{FF2B5EF4-FFF2-40B4-BE49-F238E27FC236}">
                <a16:creationId xmlns:a16="http://schemas.microsoft.com/office/drawing/2014/main" id="{2E906F72-8E03-DE5D-4F21-C2818B433F8E}"/>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5" name="Picture 4">
            <a:extLst>
              <a:ext uri="{FF2B5EF4-FFF2-40B4-BE49-F238E27FC236}">
                <a16:creationId xmlns:a16="http://schemas.microsoft.com/office/drawing/2014/main" id="{C706943F-0EAC-7C28-1A39-D68C0F350E9B}"/>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6" name="Picture 5">
            <a:extLst>
              <a:ext uri="{FF2B5EF4-FFF2-40B4-BE49-F238E27FC236}">
                <a16:creationId xmlns:a16="http://schemas.microsoft.com/office/drawing/2014/main" id="{7186214B-BF08-4C94-CB31-05C732792084}"/>
              </a:ext>
            </a:extLst>
          </p:cNvPr>
          <p:cNvPicPr>
            <a:picLocks noChangeAspect="1"/>
          </p:cNvPicPr>
          <p:nvPr userDrawn="1"/>
        </p:nvPicPr>
        <p:blipFill>
          <a:blip r:embed="rId4"/>
          <a:stretch>
            <a:fillRect/>
          </a:stretch>
        </p:blipFill>
        <p:spPr>
          <a:xfrm>
            <a:off x="8681720" y="578323"/>
            <a:ext cx="2794000" cy="939800"/>
          </a:xfrm>
          <a:prstGeom prst="rect">
            <a:avLst/>
          </a:prstGeom>
        </p:spPr>
      </p:pic>
      <p:pic>
        <p:nvPicPr>
          <p:cNvPr id="7" name="Picture 6" descr="TCD_White.png">
            <a:extLst>
              <a:ext uri="{FF2B5EF4-FFF2-40B4-BE49-F238E27FC236}">
                <a16:creationId xmlns:a16="http://schemas.microsoft.com/office/drawing/2014/main" id="{3FCA73F9-5BD5-1F7C-0B5D-9BEDA0A1C09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1/28/2026</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1/28/2026</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1/28/2026</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1/28/2026</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1/28/2026</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1/28/2026</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1/28/2026</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1/28/2026</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1/28/2026</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1/28/2026</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1/28/2026</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pic>
        <p:nvPicPr>
          <p:cNvPr id="10" name="Picture 9" descr="A white arrow with blue text&#10;&#10;Description automatically generated">
            <a:extLst>
              <a:ext uri="{FF2B5EF4-FFF2-40B4-BE49-F238E27FC236}">
                <a16:creationId xmlns:a16="http://schemas.microsoft.com/office/drawing/2014/main" id="{33672666-0214-C303-3AEE-3050B0739802}"/>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pic>
        <p:nvPicPr>
          <p:cNvPr id="3" name="Picture 2" descr="A white arrow with blue text&#10;&#10;Description automatically generated">
            <a:extLst>
              <a:ext uri="{FF2B5EF4-FFF2-40B4-BE49-F238E27FC236}">
                <a16:creationId xmlns:a16="http://schemas.microsoft.com/office/drawing/2014/main" id="{901EBF1D-88F2-5428-8CC5-8631D9F5117D}"/>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1/28/2026</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hyperlink" Target="https://pytch.org/app/lesson/sbys/1"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hyperlink" Target="https://pytch.org/app/lesson/sbys/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p:txBody>
          <a:bodyPr>
            <a:noAutofit/>
          </a:bodyPr>
          <a:lstStyle/>
          <a:p>
            <a:r>
              <a:rPr lang="en-IE"/>
              <a:t>Lesson 1</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1"/>
          </p:nvPr>
        </p:nvSpPr>
        <p:spPr>
          <a:xfrm>
            <a:off x="3878580" y="4142394"/>
            <a:ext cx="4155440" cy="671344"/>
          </a:xfrm>
        </p:spPr>
        <p:txBody>
          <a:bodyPr>
            <a:normAutofit/>
          </a:bodyPr>
          <a:lstStyle/>
          <a:p>
            <a:r>
              <a:rPr lang="en-IE" sz="2400"/>
              <a:t>Introducing Python with </a:t>
            </a:r>
            <a:r>
              <a:rPr lang="en-IE" sz="2400" err="1"/>
              <a:t>Pytch</a:t>
            </a:r>
            <a:endParaRPr lang="en-IE" sz="2400"/>
          </a:p>
        </p:txBody>
      </p:sp>
      <p:pic>
        <p:nvPicPr>
          <p:cNvPr id="13" name="Picture 12">
            <a:extLst>
              <a:ext uri="{FF2B5EF4-FFF2-40B4-BE49-F238E27FC236}">
                <a16:creationId xmlns:a16="http://schemas.microsoft.com/office/drawing/2014/main" id="{CAF27E7D-4B71-E120-051E-E8977C93BAD3}"/>
              </a:ext>
            </a:extLst>
          </p:cNvPr>
          <p:cNvPicPr>
            <a:picLocks noChangeAspect="1"/>
          </p:cNvPicPr>
          <p:nvPr/>
        </p:nvPicPr>
        <p:blipFill>
          <a:blip r:embed="rId3"/>
          <a:srcRect/>
          <a:stretch/>
        </p:blipFill>
        <p:spPr>
          <a:xfrm>
            <a:off x="251308" y="5741633"/>
            <a:ext cx="2503486" cy="512432"/>
          </a:xfrm>
          <a:prstGeom prst="rect">
            <a:avLst/>
          </a:prstGeom>
        </p:spPr>
      </p:pic>
      <p:pic>
        <p:nvPicPr>
          <p:cNvPr id="17" name="Picture 16">
            <a:extLst>
              <a:ext uri="{FF2B5EF4-FFF2-40B4-BE49-F238E27FC236}">
                <a16:creationId xmlns:a16="http://schemas.microsoft.com/office/drawing/2014/main" id="{12D1AD37-C890-AD4A-BF1C-8F61CEE6098B}"/>
              </a:ext>
            </a:extLst>
          </p:cNvPr>
          <p:cNvPicPr>
            <a:picLocks noChangeAspect="1"/>
          </p:cNvPicPr>
          <p:nvPr/>
        </p:nvPicPr>
        <p:blipFill>
          <a:blip r:embed="rId4"/>
          <a:stretch>
            <a:fillRect/>
          </a:stretch>
        </p:blipFill>
        <p:spPr>
          <a:xfrm>
            <a:off x="8267700" y="219263"/>
            <a:ext cx="3416300" cy="1614978"/>
          </a:xfrm>
          <a:prstGeom prst="rect">
            <a:avLst/>
          </a:prstGeom>
        </p:spPr>
      </p:pic>
      <p:pic>
        <p:nvPicPr>
          <p:cNvPr id="15" name="Picture 14" descr="A black background with white text&#10;&#10;Description automatically generated">
            <a:extLst>
              <a:ext uri="{FF2B5EF4-FFF2-40B4-BE49-F238E27FC236}">
                <a16:creationId xmlns:a16="http://schemas.microsoft.com/office/drawing/2014/main" id="{9946227C-9EB5-DC49-A664-FA9AF8F0540D}"/>
              </a:ext>
            </a:extLst>
          </p:cNvPr>
          <p:cNvPicPr>
            <a:picLocks noChangeAspect="1"/>
          </p:cNvPicPr>
          <p:nvPr/>
        </p:nvPicPr>
        <p:blipFill>
          <a:blip r:embed="rId5"/>
          <a:stretch>
            <a:fillRect/>
          </a:stretch>
        </p:blipFill>
        <p:spPr>
          <a:xfrm>
            <a:off x="10274173" y="127001"/>
            <a:ext cx="1854327" cy="1168400"/>
          </a:xfrm>
          <a:prstGeom prst="rect">
            <a:avLst/>
          </a:prstGeom>
        </p:spPr>
      </p:pic>
      <p:pic>
        <p:nvPicPr>
          <p:cNvPr id="19" name="Picture 18" descr="A white arrow with blue text&#10;&#10;Description automatically generated">
            <a:extLst>
              <a:ext uri="{FF2B5EF4-FFF2-40B4-BE49-F238E27FC236}">
                <a16:creationId xmlns:a16="http://schemas.microsoft.com/office/drawing/2014/main" id="{6CF92FBC-38AB-B0ED-3DED-F501785C8E5D}"/>
              </a:ext>
            </a:extLst>
          </p:cNvPr>
          <p:cNvPicPr>
            <a:picLocks noChangeAspect="1"/>
          </p:cNvPicPr>
          <p:nvPr/>
        </p:nvPicPr>
        <p:blipFill>
          <a:blip r:embed="rId6"/>
          <a:stretch>
            <a:fillRect/>
          </a:stretch>
        </p:blipFill>
        <p:spPr>
          <a:xfrm>
            <a:off x="4266875" y="-894702"/>
            <a:ext cx="5454068" cy="3857338"/>
          </a:xfrm>
          <a:prstGeom prst="rect">
            <a:avLst/>
          </a:prstGeom>
        </p:spPr>
      </p:pic>
      <p:sp>
        <p:nvSpPr>
          <p:cNvPr id="23" name="Text Placeholder 22">
            <a:extLst>
              <a:ext uri="{FF2B5EF4-FFF2-40B4-BE49-F238E27FC236}">
                <a16:creationId xmlns:a16="http://schemas.microsoft.com/office/drawing/2014/main" id="{81B7C23F-15B8-5150-6C2F-F7BCBBD812B3}"/>
              </a:ext>
            </a:extLst>
          </p:cNvPr>
          <p:cNvSpPr>
            <a:spLocks noGrp="1"/>
          </p:cNvSpPr>
          <p:nvPr>
            <p:ph type="body" sz="quarter" idx="10"/>
          </p:nvPr>
        </p:nvSpPr>
        <p:spPr>
          <a:xfrm>
            <a:off x="10164122" y="4813738"/>
            <a:ext cx="1748572" cy="893564"/>
          </a:xfrm>
        </p:spPr>
        <p:txBody>
          <a:bodyPr>
            <a:normAutofit/>
          </a:bodyPr>
          <a:lstStyle/>
          <a:p>
            <a:r>
              <a:rPr lang="en-IE" sz="1700" b="1"/>
              <a:t>Developed by:</a:t>
            </a:r>
          </a:p>
        </p:txBody>
      </p:sp>
      <p:pic>
        <p:nvPicPr>
          <p:cNvPr id="26" name="Picture 25" descr="A black background with blue text&#10;&#10;Description automatically generated">
            <a:extLst>
              <a:ext uri="{FF2B5EF4-FFF2-40B4-BE49-F238E27FC236}">
                <a16:creationId xmlns:a16="http://schemas.microsoft.com/office/drawing/2014/main" id="{0D9B90BD-87BC-3DE1-9E21-27FFDC9D70F0}"/>
              </a:ext>
            </a:extLst>
          </p:cNvPr>
          <p:cNvPicPr>
            <a:picLocks noChangeAspect="1"/>
          </p:cNvPicPr>
          <p:nvPr/>
        </p:nvPicPr>
        <p:blipFill rotWithShape="1">
          <a:blip r:embed="rId7"/>
          <a:srcRect t="18261" b="17276"/>
          <a:stretch/>
        </p:blipFill>
        <p:spPr>
          <a:xfrm>
            <a:off x="10075935" y="5664199"/>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838200" y="195581"/>
            <a:ext cx="10515600" cy="1325563"/>
          </a:xfrm>
        </p:spPr>
        <p:txBody>
          <a:bodyPr/>
          <a:lstStyle/>
          <a:p>
            <a:r>
              <a:rPr lang="en-IE"/>
              <a:t>Python and Pytch</a:t>
            </a:r>
          </a:p>
        </p:txBody>
      </p:sp>
      <p:sp>
        <p:nvSpPr>
          <p:cNvPr id="3" name="Text Placeholder 2">
            <a:extLst>
              <a:ext uri="{FF2B5EF4-FFF2-40B4-BE49-F238E27FC236}">
                <a16:creationId xmlns:a16="http://schemas.microsoft.com/office/drawing/2014/main" id="{696730B6-C876-5618-E095-B147B5D053B2}"/>
              </a:ext>
            </a:extLst>
          </p:cNvPr>
          <p:cNvSpPr>
            <a:spLocks noGrp="1"/>
          </p:cNvSpPr>
          <p:nvPr>
            <p:ph type="body" sz="quarter" idx="10"/>
          </p:nvPr>
        </p:nvSpPr>
        <p:spPr>
          <a:xfrm>
            <a:off x="1876994" y="1603501"/>
            <a:ext cx="9471292" cy="4340099"/>
          </a:xfrm>
        </p:spPr>
        <p:txBody>
          <a:bodyPr>
            <a:normAutofit/>
          </a:bodyPr>
          <a:lstStyle/>
          <a:p>
            <a:pPr marL="457200" indent="-457200">
              <a:buFont typeface="Arial" panose="020B0604020202020204" pitchFamily="34" charset="0"/>
              <a:buChar char="•"/>
            </a:pPr>
            <a:r>
              <a:rPr lang="en-IE"/>
              <a:t>What is Python</a:t>
            </a:r>
          </a:p>
          <a:p>
            <a:pPr marL="1291146" lvl="1" indent="-457200">
              <a:buFont typeface="Arial" panose="020B0604020202020204" pitchFamily="34" charset="0"/>
              <a:buChar char="•"/>
            </a:pPr>
            <a:r>
              <a:rPr lang="en-IE"/>
              <a:t>One of the most widely used programming languages in the world (</a:t>
            </a:r>
            <a:r>
              <a:rPr lang="en-IE" b="0" i="0" u="none" strike="noStrike">
                <a:effectLst/>
              </a:rPr>
              <a:t>Google, Facebook, Netflix, Instagram, NASA, …)</a:t>
            </a:r>
          </a:p>
          <a:p>
            <a:pPr marL="1291146" lvl="1" indent="-457200">
              <a:buFont typeface="Arial" panose="020B0604020202020204" pitchFamily="34" charset="0"/>
              <a:buChar char="•"/>
            </a:pPr>
            <a:r>
              <a:rPr lang="en-IE"/>
              <a:t>Good for all sorts of tasks (automating computing tasks, data analysis, AI/Machine Learning, etc.)</a:t>
            </a:r>
          </a:p>
          <a:p>
            <a:pPr marL="457200" indent="-457200">
              <a:buFont typeface="Arial" panose="020B0604020202020204" pitchFamily="34" charset="0"/>
              <a:buChar char="•"/>
            </a:pPr>
            <a:r>
              <a:rPr lang="en-IE"/>
              <a:t>What is Pytch</a:t>
            </a:r>
          </a:p>
          <a:p>
            <a:pPr marL="1291146" lvl="1" indent="-457200">
              <a:buFont typeface="Arial" panose="020B0604020202020204" pitchFamily="34" charset="0"/>
              <a:buChar char="•"/>
            </a:pPr>
            <a:r>
              <a:rPr lang="en-IE"/>
              <a:t>Python + Animation and sound</a:t>
            </a:r>
          </a:p>
          <a:p>
            <a:pPr marL="1291146" lvl="1" indent="-457200">
              <a:buFont typeface="Arial" panose="020B0604020202020204" pitchFamily="34" charset="0"/>
              <a:buChar char="•"/>
            </a:pPr>
            <a:r>
              <a:rPr lang="en-IE"/>
              <a:t>Designed to make it easy to come to from Scratch</a:t>
            </a:r>
          </a:p>
          <a:p>
            <a:pPr marL="1291146" lvl="1" indent="-457200">
              <a:buFont typeface="Arial" panose="020B0604020202020204" pitchFamily="34" charset="0"/>
              <a:buChar char="•"/>
            </a:pPr>
            <a:r>
              <a:rPr lang="en-IE"/>
              <a:t>Two ways of editing the Python code: all as one scroll of text or </a:t>
            </a:r>
            <a:r>
              <a:rPr lang="en-IE" b="1"/>
              <a:t>script by script</a:t>
            </a:r>
            <a:r>
              <a:rPr lang="en-IE"/>
              <a:t>. These lessons use script by script.</a:t>
            </a:r>
          </a:p>
          <a:p>
            <a:pPr marL="457200" indent="-457200">
              <a:buFont typeface="Arial" panose="020B0604020202020204" pitchFamily="34" charset="0"/>
              <a:buChar char="•"/>
            </a:pPr>
            <a:endParaRPr lang="en-IE"/>
          </a:p>
        </p:txBody>
      </p:sp>
      <p:pic>
        <p:nvPicPr>
          <p:cNvPr id="8" name="Picture 7" descr="A blue and yellow snake logo&#10;&#10;Description automatically generated">
            <a:extLst>
              <a:ext uri="{FF2B5EF4-FFF2-40B4-BE49-F238E27FC236}">
                <a16:creationId xmlns:a16="http://schemas.microsoft.com/office/drawing/2014/main" id="{A65C34BF-2964-1F9C-1298-58A9B60097B5}"/>
              </a:ext>
            </a:extLst>
          </p:cNvPr>
          <p:cNvPicPr>
            <a:picLocks noChangeAspect="1"/>
          </p:cNvPicPr>
          <p:nvPr/>
        </p:nvPicPr>
        <p:blipFill>
          <a:blip r:embed="rId3"/>
          <a:stretch>
            <a:fillRect/>
          </a:stretch>
        </p:blipFill>
        <p:spPr>
          <a:xfrm>
            <a:off x="1171766" y="1433513"/>
            <a:ext cx="877927" cy="877927"/>
          </a:xfrm>
          <a:prstGeom prst="rect">
            <a:avLst/>
          </a:prstGeom>
        </p:spPr>
      </p:pic>
      <p:pic>
        <p:nvPicPr>
          <p:cNvPr id="12" name="Picture 11" descr="A blue sign with yellow text&#10;&#10;Description automatically generated">
            <a:extLst>
              <a:ext uri="{FF2B5EF4-FFF2-40B4-BE49-F238E27FC236}">
                <a16:creationId xmlns:a16="http://schemas.microsoft.com/office/drawing/2014/main" id="{566C3A85-714A-7A07-36D5-6D5B5A68727F}"/>
              </a:ext>
            </a:extLst>
          </p:cNvPr>
          <p:cNvPicPr>
            <a:picLocks noChangeAspect="1"/>
          </p:cNvPicPr>
          <p:nvPr/>
        </p:nvPicPr>
        <p:blipFill>
          <a:blip r:embed="rId4"/>
          <a:stretch>
            <a:fillRect/>
          </a:stretch>
        </p:blipFill>
        <p:spPr>
          <a:xfrm>
            <a:off x="506614" y="3143765"/>
            <a:ext cx="2185997" cy="1547363"/>
          </a:xfrm>
          <a:prstGeom prst="rect">
            <a:avLst/>
          </a:prstGeom>
        </p:spPr>
      </p:pic>
    </p:spTree>
    <p:extLst>
      <p:ext uri="{BB962C8B-B14F-4D97-AF65-F5344CB8AC3E}">
        <p14:creationId xmlns:p14="http://schemas.microsoft.com/office/powerpoint/2010/main" val="3452831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childTnLst>
                                </p:cTn>
                              </p:par>
                              <p:par>
                                <p:cTn id="10" presetID="10"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0"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75A6443-28AB-DABB-64B0-5225A7AF9997}"/>
              </a:ext>
            </a:extLst>
          </p:cNvPr>
          <p:cNvPicPr>
            <a:picLocks noChangeAspect="1"/>
          </p:cNvPicPr>
          <p:nvPr/>
        </p:nvPicPr>
        <p:blipFill>
          <a:blip r:embed="rId3"/>
          <a:stretch>
            <a:fillRect/>
          </a:stretch>
        </p:blipFill>
        <p:spPr>
          <a:xfrm>
            <a:off x="4163659" y="2441231"/>
            <a:ext cx="5333338" cy="3389726"/>
          </a:xfrm>
          <a:prstGeom prst="rect">
            <a:avLst/>
          </a:prstGeom>
        </p:spPr>
      </p:pic>
      <p:sp>
        <p:nvSpPr>
          <p:cNvPr id="14" name="green flag higlight">
            <a:extLst>
              <a:ext uri="{FF2B5EF4-FFF2-40B4-BE49-F238E27FC236}">
                <a16:creationId xmlns:a16="http://schemas.microsoft.com/office/drawing/2014/main" id="{C792E3BA-6040-D9B9-5190-927A3427A308}"/>
              </a:ext>
            </a:extLst>
          </p:cNvPr>
          <p:cNvSpPr/>
          <p:nvPr/>
        </p:nvSpPr>
        <p:spPr>
          <a:xfrm>
            <a:off x="7196306" y="2458435"/>
            <a:ext cx="311471" cy="226499"/>
          </a:xfrm>
          <a:prstGeom prst="rect">
            <a:avLst/>
          </a:prstGeom>
          <a:solidFill>
            <a:srgbClr val="FFFF00">
              <a:alpha val="6000"/>
            </a:srgbClr>
          </a:solidFill>
          <a:ln w="38100" cap="flat" cmpd="sng" algn="ctr">
            <a:solidFill>
              <a:schemeClr val="accent4">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IE"/>
          </a:p>
        </p:txBody>
      </p:sp>
      <p:sp>
        <p:nvSpPr>
          <p:cNvPr id="16" name="editor higlight">
            <a:extLst>
              <a:ext uri="{FF2B5EF4-FFF2-40B4-BE49-F238E27FC236}">
                <a16:creationId xmlns:a16="http://schemas.microsoft.com/office/drawing/2014/main" id="{2B63149D-504D-61B1-BE21-CA67D6B4FA4D}"/>
              </a:ext>
            </a:extLst>
          </p:cNvPr>
          <p:cNvSpPr/>
          <p:nvPr/>
        </p:nvSpPr>
        <p:spPr>
          <a:xfrm>
            <a:off x="7215189" y="4374424"/>
            <a:ext cx="2179384" cy="1505676"/>
          </a:xfrm>
          <a:prstGeom prst="rect">
            <a:avLst/>
          </a:prstGeom>
          <a:solidFill>
            <a:srgbClr val="FFFF00">
              <a:alpha val="6000"/>
            </a:srgbClr>
          </a:solidFill>
          <a:ln w="38100" cap="flat" cmpd="sng" algn="ctr">
            <a:solidFill>
              <a:schemeClr val="accent4">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IE"/>
          </a:p>
        </p:txBody>
      </p:sp>
      <p:sp>
        <p:nvSpPr>
          <p:cNvPr id="15" name="Stage higlight">
            <a:extLst>
              <a:ext uri="{FF2B5EF4-FFF2-40B4-BE49-F238E27FC236}">
                <a16:creationId xmlns:a16="http://schemas.microsoft.com/office/drawing/2014/main" id="{2F213297-C150-F51E-EB9E-08C6499D82CE}"/>
              </a:ext>
            </a:extLst>
          </p:cNvPr>
          <p:cNvSpPr/>
          <p:nvPr/>
        </p:nvSpPr>
        <p:spPr>
          <a:xfrm>
            <a:off x="7227094" y="2734077"/>
            <a:ext cx="2148597" cy="1591204"/>
          </a:xfrm>
          <a:prstGeom prst="rect">
            <a:avLst/>
          </a:prstGeom>
          <a:solidFill>
            <a:srgbClr val="FFFF00">
              <a:alpha val="6000"/>
            </a:srgbClr>
          </a:solidFill>
          <a:ln w="38100" cap="flat" cmpd="sng" algn="ctr">
            <a:solidFill>
              <a:schemeClr val="accent4">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IE"/>
          </a:p>
        </p:txBody>
      </p:sp>
      <p:sp>
        <p:nvSpPr>
          <p:cNvPr id="13" name="editor higlight">
            <a:extLst>
              <a:ext uri="{FF2B5EF4-FFF2-40B4-BE49-F238E27FC236}">
                <a16:creationId xmlns:a16="http://schemas.microsoft.com/office/drawing/2014/main" id="{F0C9A7A1-B382-70A8-98D9-F059BAA5C029}"/>
              </a:ext>
            </a:extLst>
          </p:cNvPr>
          <p:cNvSpPr/>
          <p:nvPr/>
        </p:nvSpPr>
        <p:spPr>
          <a:xfrm>
            <a:off x="4340456" y="2688267"/>
            <a:ext cx="2815820" cy="2051374"/>
          </a:xfrm>
          <a:prstGeom prst="rect">
            <a:avLst/>
          </a:prstGeom>
          <a:solidFill>
            <a:srgbClr val="FFFF00">
              <a:alpha val="3922"/>
            </a:srgbClr>
          </a:solidFill>
          <a:ln w="38100" cap="flat" cmpd="sng" algn="ctr">
            <a:solidFill>
              <a:schemeClr val="accent4">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IE"/>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463477" y="1376949"/>
            <a:ext cx="11265045" cy="947991"/>
          </a:xfrm>
        </p:spPr>
        <p:txBody>
          <a:bodyPr vert="horz" lIns="91440" tIns="45720" rIns="91440" bIns="45720" rtlCol="0" anchor="t">
            <a:normAutofit/>
          </a:bodyPr>
          <a:lstStyle/>
          <a:p>
            <a:pPr marL="0" indent="0">
              <a:buNone/>
            </a:pPr>
            <a:r>
              <a:rPr lang="en-IE" sz="2100" dirty="0"/>
              <a:t>We are going to work with </a:t>
            </a:r>
            <a:r>
              <a:rPr lang="en-IE" sz="2100" b="1" dirty="0" err="1"/>
              <a:t>Pytch</a:t>
            </a:r>
            <a:r>
              <a:rPr lang="en-IE" sz="2100" dirty="0"/>
              <a:t> — this is a web site that lets us write a Python program that makes animations and games. If you have seen Scratch, it uses some of the same ideas but adds Python.</a:t>
            </a:r>
          </a:p>
          <a:p>
            <a:pPr marL="0" indent="0">
              <a:buNone/>
            </a:pPr>
            <a:endParaRPr lang="en-IE"/>
          </a:p>
        </p:txBody>
      </p:sp>
      <p:sp>
        <p:nvSpPr>
          <p:cNvPr id="10" name="Text Placeholder 3">
            <a:extLst>
              <a:ext uri="{FF2B5EF4-FFF2-40B4-BE49-F238E27FC236}">
                <a16:creationId xmlns:a16="http://schemas.microsoft.com/office/drawing/2014/main" id="{E7DEE2C5-2B61-A78B-287F-0B4CDF3B876F}"/>
              </a:ext>
            </a:extLst>
          </p:cNvPr>
          <p:cNvSpPr txBox="1">
            <a:spLocks/>
          </p:cNvSpPr>
          <p:nvPr/>
        </p:nvSpPr>
        <p:spPr>
          <a:xfrm>
            <a:off x="482455" y="2502294"/>
            <a:ext cx="3736960" cy="36480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a:t>You write your program here</a:t>
            </a:r>
          </a:p>
        </p:txBody>
      </p:sp>
      <p:sp>
        <p:nvSpPr>
          <p:cNvPr id="11" name="Text Placeholder 3">
            <a:extLst>
              <a:ext uri="{FF2B5EF4-FFF2-40B4-BE49-F238E27FC236}">
                <a16:creationId xmlns:a16="http://schemas.microsoft.com/office/drawing/2014/main" id="{FD556624-FCA0-B372-597F-79A3380B61CA}"/>
              </a:ext>
            </a:extLst>
          </p:cNvPr>
          <p:cNvSpPr txBox="1">
            <a:spLocks/>
          </p:cNvSpPr>
          <p:nvPr/>
        </p:nvSpPr>
        <p:spPr>
          <a:xfrm>
            <a:off x="482455" y="3034778"/>
            <a:ext cx="3094955" cy="79004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a:t>Press this button to run it, Pytch calls it “green flag”</a:t>
            </a:r>
          </a:p>
        </p:txBody>
      </p:sp>
      <p:sp>
        <p:nvSpPr>
          <p:cNvPr id="12" name="Text Placeholder 3">
            <a:extLst>
              <a:ext uri="{FF2B5EF4-FFF2-40B4-BE49-F238E27FC236}">
                <a16:creationId xmlns:a16="http://schemas.microsoft.com/office/drawing/2014/main" id="{F74164C2-E12E-8B77-22BC-894D10C4B06E}"/>
              </a:ext>
            </a:extLst>
          </p:cNvPr>
          <p:cNvSpPr txBox="1">
            <a:spLocks/>
          </p:cNvSpPr>
          <p:nvPr/>
        </p:nvSpPr>
        <p:spPr>
          <a:xfrm>
            <a:off x="9706724" y="3741955"/>
            <a:ext cx="2179386" cy="226832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a:t>Here you can see:</a:t>
            </a:r>
          </a:p>
          <a:p>
            <a:r>
              <a:rPr lang="en-IE"/>
              <a:t>Stage and sprites of your Pytch program</a:t>
            </a:r>
          </a:p>
          <a:p>
            <a:r>
              <a:rPr lang="en-IE"/>
              <a:t>Their costumes (how they look) and sounds</a:t>
            </a:r>
          </a:p>
        </p:txBody>
      </p:sp>
      <p:sp>
        <p:nvSpPr>
          <p:cNvPr id="31" name="Arc 30">
            <a:extLst>
              <a:ext uri="{FF2B5EF4-FFF2-40B4-BE49-F238E27FC236}">
                <a16:creationId xmlns:a16="http://schemas.microsoft.com/office/drawing/2014/main" id="{53410EE0-F850-DD29-4800-D0A93F3963DF}"/>
              </a:ext>
            </a:extLst>
          </p:cNvPr>
          <p:cNvSpPr/>
          <p:nvPr/>
        </p:nvSpPr>
        <p:spPr>
          <a:xfrm rot="331420">
            <a:off x="3355857" y="2624148"/>
            <a:ext cx="1678811" cy="998667"/>
          </a:xfrm>
          <a:prstGeom prst="arc">
            <a:avLst>
              <a:gd name="adj1" fmla="val 13367720"/>
              <a:gd name="adj2" fmla="val 20753664"/>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a:extLst>
              <a:ext uri="{FF2B5EF4-FFF2-40B4-BE49-F238E27FC236}">
                <a16:creationId xmlns:a16="http://schemas.microsoft.com/office/drawing/2014/main" id="{41D6FF16-3E82-5E17-C259-BF5DC833E50C}"/>
              </a:ext>
            </a:extLst>
          </p:cNvPr>
          <p:cNvSpPr/>
          <p:nvPr/>
        </p:nvSpPr>
        <p:spPr>
          <a:xfrm>
            <a:off x="3311690" y="2685428"/>
            <a:ext cx="4051726" cy="871721"/>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1"/>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 Placeholder 3">
            <a:extLst>
              <a:ext uri="{FF2B5EF4-FFF2-40B4-BE49-F238E27FC236}">
                <a16:creationId xmlns:a16="http://schemas.microsoft.com/office/drawing/2014/main" id="{70B7911F-E79E-70D1-1838-4E9699946A7A}"/>
              </a:ext>
            </a:extLst>
          </p:cNvPr>
          <p:cNvSpPr txBox="1">
            <a:spLocks/>
          </p:cNvSpPr>
          <p:nvPr/>
        </p:nvSpPr>
        <p:spPr>
          <a:xfrm>
            <a:off x="476287" y="4003120"/>
            <a:ext cx="2835403" cy="101427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2100" dirty="0"/>
              <a:t>This is the Stage,</a:t>
            </a:r>
            <a:br>
              <a:rPr lang="en-IE" sz="2100" dirty="0"/>
            </a:br>
            <a:r>
              <a:rPr lang="en-IE" sz="2100" dirty="0"/>
              <a:t>where the running project appears</a:t>
            </a:r>
            <a:endParaRPr lang="en-US"/>
          </a:p>
        </p:txBody>
      </p:sp>
      <p:sp>
        <p:nvSpPr>
          <p:cNvPr id="34" name="Freeform 33">
            <a:extLst>
              <a:ext uri="{FF2B5EF4-FFF2-40B4-BE49-F238E27FC236}">
                <a16:creationId xmlns:a16="http://schemas.microsoft.com/office/drawing/2014/main" id="{E2C0959D-F247-4564-546C-CF37A39EA538}"/>
              </a:ext>
            </a:extLst>
          </p:cNvPr>
          <p:cNvSpPr/>
          <p:nvPr/>
        </p:nvSpPr>
        <p:spPr>
          <a:xfrm>
            <a:off x="2472383" y="3352149"/>
            <a:ext cx="5687351" cy="859276"/>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1"/>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Arc 2">
            <a:extLst>
              <a:ext uri="{FF2B5EF4-FFF2-40B4-BE49-F238E27FC236}">
                <a16:creationId xmlns:a16="http://schemas.microsoft.com/office/drawing/2014/main" id="{3C473A49-12D4-7271-CF2F-EC07887277D9}"/>
              </a:ext>
            </a:extLst>
          </p:cNvPr>
          <p:cNvSpPr/>
          <p:nvPr/>
        </p:nvSpPr>
        <p:spPr>
          <a:xfrm rot="9795082" flipV="1">
            <a:off x="8383036" y="4024451"/>
            <a:ext cx="1975395" cy="998667"/>
          </a:xfrm>
          <a:prstGeom prst="arc">
            <a:avLst>
              <a:gd name="adj1" fmla="val 13436417"/>
              <a:gd name="adj2" fmla="val 20671484"/>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itle 18">
            <a:extLst>
              <a:ext uri="{FF2B5EF4-FFF2-40B4-BE49-F238E27FC236}">
                <a16:creationId xmlns:a16="http://schemas.microsoft.com/office/drawing/2014/main" id="{A62B02D5-4A58-6896-7A78-E5E1E2410635}"/>
              </a:ext>
            </a:extLst>
          </p:cNvPr>
          <p:cNvSpPr>
            <a:spLocks noGrp="1"/>
          </p:cNvSpPr>
          <p:nvPr>
            <p:ph type="title"/>
          </p:nvPr>
        </p:nvSpPr>
        <p:spPr>
          <a:xfrm>
            <a:off x="838200" y="219389"/>
            <a:ext cx="10515600" cy="1325563"/>
          </a:xfrm>
        </p:spPr>
        <p:txBody>
          <a:bodyPr/>
          <a:lstStyle/>
          <a:p>
            <a:r>
              <a:rPr lang="en-IE"/>
              <a:t>Getting started</a:t>
            </a:r>
          </a:p>
        </p:txBody>
      </p:sp>
      <p:sp>
        <p:nvSpPr>
          <p:cNvPr id="18" name="editor higlight">
            <a:extLst>
              <a:ext uri="{FF2B5EF4-FFF2-40B4-BE49-F238E27FC236}">
                <a16:creationId xmlns:a16="http://schemas.microsoft.com/office/drawing/2014/main" id="{76EDB18D-C7A9-8E4E-D0D8-81CF306905FE}"/>
              </a:ext>
            </a:extLst>
          </p:cNvPr>
          <p:cNvSpPr/>
          <p:nvPr/>
        </p:nvSpPr>
        <p:spPr>
          <a:xfrm>
            <a:off x="4754586" y="2425685"/>
            <a:ext cx="1108332" cy="175921"/>
          </a:xfrm>
          <a:prstGeom prst="rect">
            <a:avLst/>
          </a:prstGeom>
          <a:solidFill>
            <a:srgbClr val="FFFF00">
              <a:alpha val="6000"/>
            </a:srgbClr>
          </a:solidFill>
          <a:ln w="38100" cap="flat" cmpd="sng" algn="ctr">
            <a:solidFill>
              <a:schemeClr val="accent4">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IE"/>
          </a:p>
        </p:txBody>
      </p:sp>
      <p:sp>
        <p:nvSpPr>
          <p:cNvPr id="21" name="Arc 20">
            <a:extLst>
              <a:ext uri="{FF2B5EF4-FFF2-40B4-BE49-F238E27FC236}">
                <a16:creationId xmlns:a16="http://schemas.microsoft.com/office/drawing/2014/main" id="{580F7C1B-1133-12DE-CABD-CB74CD9EE2CB}"/>
              </a:ext>
            </a:extLst>
          </p:cNvPr>
          <p:cNvSpPr/>
          <p:nvPr/>
        </p:nvSpPr>
        <p:spPr>
          <a:xfrm rot="12256415" flipV="1">
            <a:off x="5038093" y="2536582"/>
            <a:ext cx="5512303" cy="3199021"/>
          </a:xfrm>
          <a:prstGeom prst="arc">
            <a:avLst>
              <a:gd name="adj1" fmla="val 12839681"/>
              <a:gd name="adj2" fmla="val 20587128"/>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 Placeholder 3">
            <a:extLst>
              <a:ext uri="{FF2B5EF4-FFF2-40B4-BE49-F238E27FC236}">
                <a16:creationId xmlns:a16="http://schemas.microsoft.com/office/drawing/2014/main" id="{815A39B2-463E-37AD-A3EC-DFD5D77FD396}"/>
              </a:ext>
            </a:extLst>
          </p:cNvPr>
          <p:cNvSpPr txBox="1">
            <a:spLocks/>
          </p:cNvSpPr>
          <p:nvPr/>
        </p:nvSpPr>
        <p:spPr>
          <a:xfrm>
            <a:off x="467100" y="5101834"/>
            <a:ext cx="3731122" cy="812945"/>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a:t>Here you can see messages from Pytch (e.g. if things go wrong)</a:t>
            </a:r>
          </a:p>
        </p:txBody>
      </p:sp>
      <p:sp>
        <p:nvSpPr>
          <p:cNvPr id="23" name="editor higlight">
            <a:extLst>
              <a:ext uri="{FF2B5EF4-FFF2-40B4-BE49-F238E27FC236}">
                <a16:creationId xmlns:a16="http://schemas.microsoft.com/office/drawing/2014/main" id="{F5162950-498C-CC44-B576-3460BC31B36C}"/>
              </a:ext>
            </a:extLst>
          </p:cNvPr>
          <p:cNvSpPr/>
          <p:nvPr/>
        </p:nvSpPr>
        <p:spPr>
          <a:xfrm>
            <a:off x="4385132" y="4814483"/>
            <a:ext cx="2712563" cy="1032020"/>
          </a:xfrm>
          <a:prstGeom prst="rect">
            <a:avLst/>
          </a:prstGeom>
          <a:solidFill>
            <a:srgbClr val="FFFF00">
              <a:alpha val="6000"/>
            </a:srgbClr>
          </a:solidFill>
          <a:ln w="38100" cap="flat" cmpd="sng" algn="ctr">
            <a:solidFill>
              <a:schemeClr val="accent4">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IE"/>
          </a:p>
        </p:txBody>
      </p:sp>
      <p:sp>
        <p:nvSpPr>
          <p:cNvPr id="24" name="Arc 23">
            <a:extLst>
              <a:ext uri="{FF2B5EF4-FFF2-40B4-BE49-F238E27FC236}">
                <a16:creationId xmlns:a16="http://schemas.microsoft.com/office/drawing/2014/main" id="{39C79B21-590B-D663-D084-7FC88E7E4AFC}"/>
              </a:ext>
            </a:extLst>
          </p:cNvPr>
          <p:cNvSpPr/>
          <p:nvPr/>
        </p:nvSpPr>
        <p:spPr>
          <a:xfrm rot="21325129" flipV="1">
            <a:off x="3119467" y="4597880"/>
            <a:ext cx="1975395" cy="998667"/>
          </a:xfrm>
          <a:prstGeom prst="arc">
            <a:avLst>
              <a:gd name="adj1" fmla="val 13436417"/>
              <a:gd name="adj2" fmla="val 19927844"/>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870342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0" nodeType="afterEffect">
                                  <p:stCondLst>
                                    <p:cond delay="50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childTnLst>
                                </p:cTn>
                              </p:par>
                              <p:par>
                                <p:cTn id="18" presetID="10" presetClass="exit" presetSubtype="0" fill="hold" grpId="1" nodeType="withEffect">
                                  <p:stCondLst>
                                    <p:cond delay="0"/>
                                  </p:stCondLst>
                                  <p:childTnLst>
                                    <p:animEffect transition="out" filter="fade">
                                      <p:cBhvr>
                                        <p:cTn id="19" dur="500"/>
                                        <p:tgtEl>
                                          <p:spTgt spid="13"/>
                                        </p:tgtEl>
                                      </p:cBhvr>
                                    </p:animEffect>
                                    <p:set>
                                      <p:cBhvr>
                                        <p:cTn id="20" dur="1" fill="hold">
                                          <p:stCondLst>
                                            <p:cond delay="499"/>
                                          </p:stCondLst>
                                        </p:cTn>
                                        <p:tgtEl>
                                          <p:spTgt spid="13"/>
                                        </p:tgtEl>
                                        <p:attrNameLst>
                                          <p:attrName>style.visibility</p:attrName>
                                        </p:attrNameLst>
                                      </p:cBhvr>
                                      <p:to>
                                        <p:strVal val="hidden"/>
                                      </p:to>
                                    </p:set>
                                  </p:childTnLst>
                                </p:cTn>
                              </p:par>
                            </p:childTnLst>
                          </p:cTn>
                        </p:par>
                        <p:par>
                          <p:cTn id="21" fill="hold">
                            <p:stCondLst>
                              <p:cond delay="500"/>
                            </p:stCondLst>
                            <p:childTnLst>
                              <p:par>
                                <p:cTn id="22" presetID="10" presetClass="entr" presetSubtype="0" fill="hold" grpId="0" nodeType="afterEffect">
                                  <p:stCondLst>
                                    <p:cond delay="50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par>
                                <p:cTn id="25" presetID="10" presetClass="entr" presetSubtype="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33"/>
                                        </p:tgtEl>
                                        <p:attrNameLst>
                                          <p:attrName>style.visibility</p:attrName>
                                        </p:attrNameLst>
                                      </p:cBhvr>
                                      <p:to>
                                        <p:strVal val="visible"/>
                                      </p:to>
                                    </p:set>
                                  </p:childTnLst>
                                </p:cTn>
                              </p:par>
                              <p:par>
                                <p:cTn id="32" presetID="10" presetClass="exit" presetSubtype="0" fill="hold" grpId="1" nodeType="withEffect">
                                  <p:stCondLst>
                                    <p:cond delay="0"/>
                                  </p:stCondLst>
                                  <p:childTnLst>
                                    <p:animEffect transition="out" filter="fade">
                                      <p:cBhvr>
                                        <p:cTn id="33" dur="500"/>
                                        <p:tgtEl>
                                          <p:spTgt spid="14"/>
                                        </p:tgtEl>
                                      </p:cBhvr>
                                    </p:animEffect>
                                    <p:set>
                                      <p:cBhvr>
                                        <p:cTn id="34" dur="1" fill="hold">
                                          <p:stCondLst>
                                            <p:cond delay="499"/>
                                          </p:stCondLst>
                                        </p:cTn>
                                        <p:tgtEl>
                                          <p:spTgt spid="14"/>
                                        </p:tgtEl>
                                        <p:attrNameLst>
                                          <p:attrName>style.visibility</p:attrName>
                                        </p:attrNameLst>
                                      </p:cBhvr>
                                      <p:to>
                                        <p:strVal val="hidden"/>
                                      </p:to>
                                    </p:set>
                                  </p:childTnLst>
                                </p:cTn>
                              </p:par>
                            </p:childTnLst>
                          </p:cTn>
                        </p:par>
                        <p:par>
                          <p:cTn id="35" fill="hold">
                            <p:stCondLst>
                              <p:cond delay="500"/>
                            </p:stCondLst>
                            <p:childTnLst>
                              <p:par>
                                <p:cTn id="36" presetID="10" presetClass="entr" presetSubtype="0" fill="hold" grpId="0" nodeType="afterEffect">
                                  <p:stCondLst>
                                    <p:cond delay="50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childTnLst>
                                </p:cTn>
                              </p:par>
                              <p:par>
                                <p:cTn id="46" presetID="10" presetClass="exit" presetSubtype="0" fill="hold" grpId="1" nodeType="withEffect">
                                  <p:stCondLst>
                                    <p:cond delay="0"/>
                                  </p:stCondLst>
                                  <p:childTnLst>
                                    <p:animEffect transition="out" filter="fade">
                                      <p:cBhvr>
                                        <p:cTn id="47" dur="500"/>
                                        <p:tgtEl>
                                          <p:spTgt spid="15"/>
                                        </p:tgtEl>
                                      </p:cBhvr>
                                    </p:animEffect>
                                    <p:set>
                                      <p:cBhvr>
                                        <p:cTn id="48" dur="1" fill="hold">
                                          <p:stCondLst>
                                            <p:cond delay="499"/>
                                          </p:stCondLst>
                                        </p:cTn>
                                        <p:tgtEl>
                                          <p:spTgt spid="15"/>
                                        </p:tgtEl>
                                        <p:attrNameLst>
                                          <p:attrName>style.visibility</p:attrName>
                                        </p:attrNameLst>
                                      </p:cBhvr>
                                      <p:to>
                                        <p:strVal val="hidden"/>
                                      </p:to>
                                    </p:set>
                                  </p:childTnLst>
                                </p:cTn>
                              </p:par>
                            </p:childTnLst>
                          </p:cTn>
                        </p:par>
                        <p:par>
                          <p:cTn id="49" fill="hold">
                            <p:stCondLst>
                              <p:cond delay="500"/>
                            </p:stCondLst>
                            <p:childTnLst>
                              <p:par>
                                <p:cTn id="50" presetID="10" presetClass="entr" presetSubtype="0" fill="hold" grpId="0" nodeType="afterEffect">
                                  <p:stCondLst>
                                    <p:cond delay="500"/>
                                  </p:stCondLst>
                                  <p:childTnLst>
                                    <p:set>
                                      <p:cBhvr>
                                        <p:cTn id="51" dur="1" fill="hold">
                                          <p:stCondLst>
                                            <p:cond delay="0"/>
                                          </p:stCondLst>
                                        </p:cTn>
                                        <p:tgtEl>
                                          <p:spTgt spid="3"/>
                                        </p:tgtEl>
                                        <p:attrNameLst>
                                          <p:attrName>style.visibility</p:attrName>
                                        </p:attrNameLst>
                                      </p:cBhvr>
                                      <p:to>
                                        <p:strVal val="visible"/>
                                      </p:to>
                                    </p:set>
                                    <p:animEffect transition="in" filter="fade">
                                      <p:cBhvr>
                                        <p:cTn id="52" dur="500"/>
                                        <p:tgtEl>
                                          <p:spTgt spid="3"/>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500"/>
                                        <p:tgtEl>
                                          <p:spTgt spid="18"/>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22"/>
                                        </p:tgtEl>
                                        <p:attrNameLst>
                                          <p:attrName>style.visibility</p:attrName>
                                        </p:attrNameLst>
                                      </p:cBhvr>
                                      <p:to>
                                        <p:strVal val="visible"/>
                                      </p:to>
                                    </p:set>
                                  </p:childTnLst>
                                </p:cTn>
                              </p:par>
                              <p:par>
                                <p:cTn id="66" presetID="10" presetClass="exit" presetSubtype="0" fill="hold" grpId="1" nodeType="withEffect">
                                  <p:stCondLst>
                                    <p:cond delay="0"/>
                                  </p:stCondLst>
                                  <p:childTnLst>
                                    <p:animEffect transition="out" filter="fade">
                                      <p:cBhvr>
                                        <p:cTn id="67" dur="500"/>
                                        <p:tgtEl>
                                          <p:spTgt spid="16"/>
                                        </p:tgtEl>
                                      </p:cBhvr>
                                    </p:animEffect>
                                    <p:set>
                                      <p:cBhvr>
                                        <p:cTn id="68" dur="1" fill="hold">
                                          <p:stCondLst>
                                            <p:cond delay="499"/>
                                          </p:stCondLst>
                                        </p:cTn>
                                        <p:tgtEl>
                                          <p:spTgt spid="16"/>
                                        </p:tgtEl>
                                        <p:attrNameLst>
                                          <p:attrName>style.visibility</p:attrName>
                                        </p:attrNameLst>
                                      </p:cBhvr>
                                      <p:to>
                                        <p:strVal val="hidden"/>
                                      </p:to>
                                    </p:set>
                                  </p:childTnLst>
                                </p:cTn>
                              </p:par>
                              <p:par>
                                <p:cTn id="69" presetID="10" presetClass="exit" presetSubtype="0" fill="hold" grpId="1" nodeType="withEffect">
                                  <p:stCondLst>
                                    <p:cond delay="0"/>
                                  </p:stCondLst>
                                  <p:childTnLst>
                                    <p:animEffect transition="out" filter="fade">
                                      <p:cBhvr>
                                        <p:cTn id="70" dur="500"/>
                                        <p:tgtEl>
                                          <p:spTgt spid="18"/>
                                        </p:tgtEl>
                                      </p:cBhvr>
                                    </p:animEffect>
                                    <p:set>
                                      <p:cBhvr>
                                        <p:cTn id="71" dur="1" fill="hold">
                                          <p:stCondLst>
                                            <p:cond delay="499"/>
                                          </p:stCondLst>
                                        </p:cTn>
                                        <p:tgtEl>
                                          <p:spTgt spid="18"/>
                                        </p:tgtEl>
                                        <p:attrNameLst>
                                          <p:attrName>style.visibility</p:attrName>
                                        </p:attrNameLst>
                                      </p:cBhvr>
                                      <p:to>
                                        <p:strVal val="hidden"/>
                                      </p:to>
                                    </p:set>
                                  </p:childTnLst>
                                </p:cTn>
                              </p:par>
                            </p:childTnLst>
                          </p:cTn>
                        </p:par>
                        <p:par>
                          <p:cTn id="72" fill="hold">
                            <p:stCondLst>
                              <p:cond delay="500"/>
                            </p:stCondLst>
                            <p:childTnLst>
                              <p:par>
                                <p:cTn id="73" presetID="10" presetClass="entr" presetSubtype="0"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6" grpId="0" animBg="1"/>
      <p:bldP spid="16" grpId="1" animBg="1"/>
      <p:bldP spid="15" grpId="0" animBg="1"/>
      <p:bldP spid="15" grpId="1" animBg="1"/>
      <p:bldP spid="13" grpId="0" animBg="1"/>
      <p:bldP spid="13" grpId="1" animBg="1"/>
      <p:bldP spid="10" grpId="0"/>
      <p:bldP spid="11" grpId="0"/>
      <p:bldP spid="12" grpId="0"/>
      <p:bldP spid="31" grpId="0" animBg="1"/>
      <p:bldP spid="32" grpId="0" animBg="1"/>
      <p:bldP spid="33" grpId="0"/>
      <p:bldP spid="34" grpId="0" animBg="1"/>
      <p:bldP spid="3" grpId="0" animBg="1"/>
      <p:bldP spid="18" grpId="0" animBg="1"/>
      <p:bldP spid="18" grpId="1" animBg="1"/>
      <p:bldP spid="21" grpId="0" animBg="1"/>
      <p:bldP spid="22" grpId="0"/>
      <p:bldP spid="23" grpId="0" animBg="1"/>
      <p:bldP spid="2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Upper screengrab">
            <a:extLst>
              <a:ext uri="{FF2B5EF4-FFF2-40B4-BE49-F238E27FC236}">
                <a16:creationId xmlns:a16="http://schemas.microsoft.com/office/drawing/2014/main" id="{796A79C1-E0CD-5ED1-A098-8A46F082AC26}"/>
              </a:ext>
            </a:extLst>
          </p:cNvPr>
          <p:cNvPicPr>
            <a:picLocks noChangeAspect="1"/>
          </p:cNvPicPr>
          <p:nvPr/>
        </p:nvPicPr>
        <p:blipFill>
          <a:blip r:embed="rId3"/>
          <a:stretch>
            <a:fillRect/>
          </a:stretch>
        </p:blipFill>
        <p:spPr>
          <a:xfrm>
            <a:off x="6717530" y="706427"/>
            <a:ext cx="5173672" cy="2506476"/>
          </a:xfrm>
          <a:prstGeom prst="rect">
            <a:avLst/>
          </a:prstGeom>
        </p:spPr>
      </p:pic>
      <p:sp>
        <p:nvSpPr>
          <p:cNvPr id="18" name="Highlight on 'green flag'">
            <a:extLst>
              <a:ext uri="{FF2B5EF4-FFF2-40B4-BE49-F238E27FC236}">
                <a16:creationId xmlns:a16="http://schemas.microsoft.com/office/drawing/2014/main" id="{D6979978-478E-B74A-C428-6C49EB9DFF90}"/>
              </a:ext>
            </a:extLst>
          </p:cNvPr>
          <p:cNvSpPr/>
          <p:nvPr/>
        </p:nvSpPr>
        <p:spPr>
          <a:xfrm>
            <a:off x="3123234" y="5155875"/>
            <a:ext cx="1738326" cy="219078"/>
          </a:xfrm>
          <a:prstGeom prst="rect">
            <a:avLst/>
          </a:prstGeom>
          <a:noFill/>
          <a:ln w="9525" cap="flat" cmpd="sng" algn="ctr">
            <a:solidFill>
              <a:srgbClr val="FFFF00"/>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838200" y="218497"/>
            <a:ext cx="10464800" cy="1325563"/>
          </a:xfrm>
        </p:spPr>
        <p:txBody>
          <a:bodyPr/>
          <a:lstStyle/>
          <a:p>
            <a:r>
              <a:rPr lang="en-IE" err="1"/>
              <a:t>Pytch</a:t>
            </a:r>
            <a:r>
              <a:rPr lang="en-IE"/>
              <a:t> Sprites</a:t>
            </a:r>
          </a:p>
        </p:txBody>
      </p:sp>
      <p:sp>
        <p:nvSpPr>
          <p:cNvPr id="3" name="&quot;What are sprites&quot;">
            <a:extLst>
              <a:ext uri="{FF2B5EF4-FFF2-40B4-BE49-F238E27FC236}">
                <a16:creationId xmlns:a16="http://schemas.microsoft.com/office/drawing/2014/main" id="{696730B6-C876-5618-E095-B147B5D053B2}"/>
              </a:ext>
            </a:extLst>
          </p:cNvPr>
          <p:cNvSpPr>
            <a:spLocks noGrp="1"/>
          </p:cNvSpPr>
          <p:nvPr>
            <p:ph type="body" sz="quarter" idx="10"/>
          </p:nvPr>
        </p:nvSpPr>
        <p:spPr>
          <a:xfrm>
            <a:off x="721736" y="1413671"/>
            <a:ext cx="5621357" cy="2493832"/>
          </a:xfrm>
        </p:spPr>
        <p:txBody>
          <a:bodyPr vert="horz" lIns="91440" tIns="45720" rIns="91440" bIns="45720" rtlCol="0" anchor="t">
            <a:normAutofit fontScale="92500" lnSpcReduction="10000"/>
          </a:bodyPr>
          <a:lstStyle/>
          <a:p>
            <a:pPr marL="457200" indent="-457200">
              <a:buFont typeface="Arial" panose="020B0604020202020204" pitchFamily="34" charset="0"/>
              <a:buChar char="•"/>
            </a:pPr>
            <a:r>
              <a:rPr lang="en-IE" sz="2650" dirty="0">
                <a:solidFill>
                  <a:srgbClr val="005EAE"/>
                </a:solidFill>
              </a:rPr>
              <a:t>What are </a:t>
            </a:r>
            <a:r>
              <a:rPr lang="en-IE" sz="2650" dirty="0" err="1">
                <a:solidFill>
                  <a:srgbClr val="005EAE"/>
                </a:solidFill>
              </a:rPr>
              <a:t>Pytch</a:t>
            </a:r>
            <a:r>
              <a:rPr lang="en-IE" sz="2650" dirty="0">
                <a:solidFill>
                  <a:srgbClr val="005EAE"/>
                </a:solidFill>
              </a:rPr>
              <a:t> Sprites?</a:t>
            </a:r>
          </a:p>
          <a:p>
            <a:pPr marL="1290955" lvl="1" indent="-457200">
              <a:buFont typeface="Arial" panose="020B0604020202020204" pitchFamily="34" charset="0"/>
              <a:buChar char="•"/>
            </a:pPr>
            <a:r>
              <a:rPr lang="en-IE" sz="2700" dirty="0">
                <a:solidFill>
                  <a:srgbClr val="005EAE"/>
                </a:solidFill>
              </a:rPr>
              <a:t>Like in Scratch, </a:t>
            </a:r>
            <a:r>
              <a:rPr lang="en-IE" sz="2700" dirty="0" err="1">
                <a:solidFill>
                  <a:srgbClr val="005EAE"/>
                </a:solidFill>
              </a:rPr>
              <a:t>Pytch</a:t>
            </a:r>
            <a:r>
              <a:rPr lang="en-IE" sz="2700" dirty="0">
                <a:solidFill>
                  <a:srgbClr val="005EAE"/>
                </a:solidFill>
              </a:rPr>
              <a:t> Sprites are images that you can animate by writing scripts.</a:t>
            </a:r>
            <a:endParaRPr lang="en-IE" sz="2700" dirty="0">
              <a:solidFill>
                <a:srgbClr val="005EAE"/>
              </a:solidFill>
              <a:cs typeface="Calibri"/>
            </a:endParaRPr>
          </a:p>
          <a:p>
            <a:pPr marL="1290955" lvl="1" indent="-457200">
              <a:buFont typeface="Arial" panose="020B0604020202020204" pitchFamily="34" charset="0"/>
              <a:buChar char="•"/>
            </a:pPr>
            <a:r>
              <a:rPr lang="en-IE" sz="2700" dirty="0">
                <a:solidFill>
                  <a:srgbClr val="005EAE"/>
                </a:solidFill>
              </a:rPr>
              <a:t>They will appear on the </a:t>
            </a:r>
            <a:r>
              <a:rPr lang="en-IE" sz="2700" dirty="0" err="1">
                <a:solidFill>
                  <a:srgbClr val="005EAE"/>
                </a:solidFill>
              </a:rPr>
              <a:t>Pytch</a:t>
            </a:r>
            <a:r>
              <a:rPr lang="en-IE" sz="2700" dirty="0">
                <a:solidFill>
                  <a:srgbClr val="005EAE"/>
                </a:solidFill>
              </a:rPr>
              <a:t> Stage when you press the green flag button.</a:t>
            </a:r>
            <a:endParaRPr lang="en-IE" sz="2700" dirty="0">
              <a:solidFill>
                <a:srgbClr val="005EAE"/>
              </a:solidFill>
              <a:cs typeface="Calibri"/>
            </a:endParaRPr>
          </a:p>
        </p:txBody>
      </p:sp>
      <p:grpSp>
        <p:nvGrpSpPr>
          <p:cNvPr id="24" name="Add a new sprite">
            <a:extLst>
              <a:ext uri="{FF2B5EF4-FFF2-40B4-BE49-F238E27FC236}">
                <a16:creationId xmlns:a16="http://schemas.microsoft.com/office/drawing/2014/main" id="{F726DA7B-5660-F43E-2E77-9347F05A00BE}"/>
              </a:ext>
            </a:extLst>
          </p:cNvPr>
          <p:cNvGrpSpPr/>
          <p:nvPr/>
        </p:nvGrpSpPr>
        <p:grpSpPr>
          <a:xfrm>
            <a:off x="3975499" y="2325748"/>
            <a:ext cx="7883217" cy="2887784"/>
            <a:chOff x="3961016" y="2236848"/>
            <a:chExt cx="7921485" cy="2887784"/>
          </a:xfrm>
        </p:grpSpPr>
        <p:sp>
          <p:nvSpPr>
            <p:cNvPr id="12" name="Rectangle 11">
              <a:extLst>
                <a:ext uri="{FF2B5EF4-FFF2-40B4-BE49-F238E27FC236}">
                  <a16:creationId xmlns:a16="http://schemas.microsoft.com/office/drawing/2014/main" id="{5C057614-2AFC-A13A-014E-AC666F4EDE5C}"/>
                </a:ext>
              </a:extLst>
            </p:cNvPr>
            <p:cNvSpPr/>
            <p:nvPr/>
          </p:nvSpPr>
          <p:spPr>
            <a:xfrm>
              <a:off x="11324087" y="2586066"/>
              <a:ext cx="558414" cy="449233"/>
            </a:xfrm>
            <a:prstGeom prst="rect">
              <a:avLst/>
            </a:prstGeom>
            <a:noFill/>
            <a:ln w="9525" cap="flat" cmpd="sng" algn="ctr">
              <a:solidFill>
                <a:schemeClr val="accent6">
                  <a:lumMod val="60000"/>
                  <a:lumOff val="40000"/>
                </a:schemeClr>
              </a:solidFill>
              <a:prstDash val="sysDot"/>
              <a:round/>
              <a:headEnd type="none" w="med" len="med"/>
              <a:tailEnd type="none" w="med" len="med"/>
            </a:ln>
            <a:effectLst>
              <a:glow rad="228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9" name="Freeform 31">
              <a:extLst>
                <a:ext uri="{FF2B5EF4-FFF2-40B4-BE49-F238E27FC236}">
                  <a16:creationId xmlns:a16="http://schemas.microsoft.com/office/drawing/2014/main" id="{B365D77E-A524-2953-84A2-8A9084011268}"/>
                </a:ext>
              </a:extLst>
            </p:cNvPr>
            <p:cNvSpPr/>
            <p:nvPr/>
          </p:nvSpPr>
          <p:spPr>
            <a:xfrm rot="19412759" flipV="1">
              <a:off x="3961016" y="2236848"/>
              <a:ext cx="7068545" cy="2887784"/>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6">
                  <a:lumMod val="60000"/>
                  <a:lumOff val="40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Example - create car">
            <a:extLst>
              <a:ext uri="{FF2B5EF4-FFF2-40B4-BE49-F238E27FC236}">
                <a16:creationId xmlns:a16="http://schemas.microsoft.com/office/drawing/2014/main" id="{197B64BB-E67E-851A-FBA0-3BC3819A6BF9}"/>
              </a:ext>
            </a:extLst>
          </p:cNvPr>
          <p:cNvSpPr txBox="1"/>
          <p:nvPr/>
        </p:nvSpPr>
        <p:spPr>
          <a:xfrm>
            <a:off x="347299" y="3860005"/>
            <a:ext cx="4630842" cy="1015663"/>
          </a:xfrm>
          <a:prstGeom prst="rect">
            <a:avLst/>
          </a:prstGeom>
          <a:noFill/>
        </p:spPr>
        <p:txBody>
          <a:bodyPr wrap="square" lIns="91440" tIns="45720" rIns="91440" bIns="45720" anchor="t">
            <a:spAutoFit/>
          </a:bodyPr>
          <a:lstStyle/>
          <a:p>
            <a:pPr marL="833755" indent="-457200">
              <a:buFont typeface="Arial" panose="020B0604020202020204" pitchFamily="34" charset="0"/>
              <a:buChar char="•"/>
            </a:pPr>
            <a:r>
              <a:rPr lang="en-IE" sz="2000" b="1" dirty="0">
                <a:solidFill>
                  <a:srgbClr val="005EAE"/>
                </a:solidFill>
              </a:rPr>
              <a:t>Example</a:t>
            </a:r>
            <a:r>
              <a:rPr lang="en-IE" sz="2000" dirty="0">
                <a:solidFill>
                  <a:srgbClr val="005EAE"/>
                </a:solidFill>
              </a:rPr>
              <a:t> — to create a snake</a:t>
            </a:r>
            <a:br>
              <a:rPr lang="en-IE" sz="2000" dirty="0">
                <a:solidFill>
                  <a:srgbClr val="005EAE"/>
                </a:solidFill>
                <a:cs typeface="Calibri"/>
              </a:rPr>
            </a:br>
            <a:r>
              <a:rPr lang="en-IE" sz="2000" dirty="0">
                <a:solidFill>
                  <a:srgbClr val="005EAE"/>
                </a:solidFill>
              </a:rPr>
              <a:t>Sprite in </a:t>
            </a:r>
            <a:r>
              <a:rPr lang="en-IE" sz="2000" dirty="0" err="1">
                <a:solidFill>
                  <a:srgbClr val="005EAE"/>
                </a:solidFill>
              </a:rPr>
              <a:t>Pytch</a:t>
            </a:r>
            <a:r>
              <a:rPr lang="en-IE" sz="2000" dirty="0">
                <a:solidFill>
                  <a:srgbClr val="005EAE"/>
                </a:solidFill>
              </a:rPr>
              <a:t> you:</a:t>
            </a:r>
            <a:endParaRPr lang="en-US" dirty="0"/>
          </a:p>
          <a:p>
            <a:pPr marL="1673860" lvl="2" indent="-457200">
              <a:buFont typeface="Arial" panose="020B0604020202020204" pitchFamily="34" charset="0"/>
              <a:buChar char="•"/>
            </a:pPr>
            <a:r>
              <a:rPr lang="en-IE" sz="2000" dirty="0">
                <a:solidFill>
                  <a:srgbClr val="005EAE"/>
                </a:solidFill>
              </a:rPr>
              <a:t>Add a new sprite</a:t>
            </a:r>
            <a:endParaRPr lang="en-IE" sz="2000" dirty="0">
              <a:solidFill>
                <a:srgbClr val="005EAE"/>
              </a:solidFill>
              <a:cs typeface="Calibri"/>
            </a:endParaRPr>
          </a:p>
        </p:txBody>
      </p:sp>
      <p:sp>
        <p:nvSpPr>
          <p:cNvPr id="20" name="&quot;go to costumes&quot;">
            <a:extLst>
              <a:ext uri="{FF2B5EF4-FFF2-40B4-BE49-F238E27FC236}">
                <a16:creationId xmlns:a16="http://schemas.microsoft.com/office/drawing/2014/main" id="{CDEA1599-9321-8487-83FF-534DDB18CF68}"/>
              </a:ext>
            </a:extLst>
          </p:cNvPr>
          <p:cNvSpPr txBox="1"/>
          <p:nvPr/>
        </p:nvSpPr>
        <p:spPr>
          <a:xfrm>
            <a:off x="350779" y="4765184"/>
            <a:ext cx="6359144" cy="400110"/>
          </a:xfrm>
          <a:prstGeom prst="rect">
            <a:avLst/>
          </a:prstGeom>
          <a:noFill/>
        </p:spPr>
        <p:txBody>
          <a:bodyPr wrap="square" lIns="91440" tIns="45720" rIns="91440" bIns="45720" anchor="t">
            <a:spAutoFit/>
          </a:bodyPr>
          <a:lstStyle/>
          <a:p>
            <a:pPr marL="1673860" lvl="2" indent="-457200">
              <a:buFont typeface="Arial" panose="020B0604020202020204" pitchFamily="34" charset="0"/>
              <a:buChar char="•"/>
            </a:pPr>
            <a:r>
              <a:rPr lang="en-IE" sz="2000" dirty="0">
                <a:solidFill>
                  <a:srgbClr val="005EAE"/>
                </a:solidFill>
              </a:rPr>
              <a:t>Go to the </a:t>
            </a:r>
            <a:r>
              <a:rPr lang="en-IE" sz="2000" i="1" dirty="0">
                <a:solidFill>
                  <a:srgbClr val="005EAE"/>
                </a:solidFill>
              </a:rPr>
              <a:t>Costumes</a:t>
            </a:r>
            <a:r>
              <a:rPr lang="en-IE" sz="2000" dirty="0">
                <a:solidFill>
                  <a:srgbClr val="005EAE"/>
                </a:solidFill>
              </a:rPr>
              <a:t> tab and add an image</a:t>
            </a:r>
            <a:endParaRPr lang="en-IE" sz="1800" dirty="0">
              <a:solidFill>
                <a:srgbClr val="005EAE"/>
              </a:solidFill>
              <a:cs typeface="Calibri" panose="020F0502020204030204"/>
            </a:endParaRPr>
          </a:p>
        </p:txBody>
      </p:sp>
      <p:sp>
        <p:nvSpPr>
          <p:cNvPr id="22" name="&quot;Press green flag&quot;">
            <a:extLst>
              <a:ext uri="{FF2B5EF4-FFF2-40B4-BE49-F238E27FC236}">
                <a16:creationId xmlns:a16="http://schemas.microsoft.com/office/drawing/2014/main" id="{3D4963A3-0841-EEB1-6613-6FDA159A375E}"/>
              </a:ext>
            </a:extLst>
          </p:cNvPr>
          <p:cNvSpPr txBox="1"/>
          <p:nvPr/>
        </p:nvSpPr>
        <p:spPr>
          <a:xfrm>
            <a:off x="345186" y="5073789"/>
            <a:ext cx="6064828" cy="707886"/>
          </a:xfrm>
          <a:prstGeom prst="rect">
            <a:avLst/>
          </a:prstGeom>
          <a:noFill/>
        </p:spPr>
        <p:txBody>
          <a:bodyPr wrap="square" lIns="91440" tIns="45720" rIns="91440" bIns="45720" anchor="t">
            <a:spAutoFit/>
          </a:bodyPr>
          <a:lstStyle/>
          <a:p>
            <a:pPr marL="1673860" lvl="2" indent="-457200">
              <a:buFont typeface="Arial" panose="020B0604020202020204" pitchFamily="34" charset="0"/>
              <a:buChar char="•"/>
            </a:pPr>
            <a:r>
              <a:rPr lang="en-IE" sz="2000" dirty="0">
                <a:solidFill>
                  <a:srgbClr val="005EAE"/>
                </a:solidFill>
              </a:rPr>
              <a:t>Press the green flag button to see the new Sprite on your Stage</a:t>
            </a:r>
            <a:endParaRPr lang="en-US" dirty="0"/>
          </a:p>
        </p:txBody>
      </p:sp>
      <p:pic>
        <p:nvPicPr>
          <p:cNvPr id="19" name="Lower screengrab">
            <a:extLst>
              <a:ext uri="{FF2B5EF4-FFF2-40B4-BE49-F238E27FC236}">
                <a16:creationId xmlns:a16="http://schemas.microsoft.com/office/drawing/2014/main" id="{158191E6-149C-FE36-051C-3127C085155D}"/>
              </a:ext>
            </a:extLst>
          </p:cNvPr>
          <p:cNvPicPr>
            <a:picLocks noChangeAspect="1"/>
          </p:cNvPicPr>
          <p:nvPr/>
        </p:nvPicPr>
        <p:blipFill>
          <a:blip r:embed="rId4"/>
          <a:stretch>
            <a:fillRect/>
          </a:stretch>
        </p:blipFill>
        <p:spPr>
          <a:xfrm>
            <a:off x="6833295" y="3560120"/>
            <a:ext cx="3177073" cy="2078680"/>
          </a:xfrm>
          <a:prstGeom prst="rect">
            <a:avLst/>
          </a:prstGeom>
        </p:spPr>
      </p:pic>
      <p:sp>
        <p:nvSpPr>
          <p:cNvPr id="13" name="Glow around green flag">
            <a:extLst>
              <a:ext uri="{FF2B5EF4-FFF2-40B4-BE49-F238E27FC236}">
                <a16:creationId xmlns:a16="http://schemas.microsoft.com/office/drawing/2014/main" id="{1742E5FA-27D4-CA06-334C-6FA2EC383C38}"/>
              </a:ext>
            </a:extLst>
          </p:cNvPr>
          <p:cNvSpPr/>
          <p:nvPr/>
        </p:nvSpPr>
        <p:spPr>
          <a:xfrm>
            <a:off x="8656390" y="3505309"/>
            <a:ext cx="528120" cy="524117"/>
          </a:xfrm>
          <a:prstGeom prst="rect">
            <a:avLst/>
          </a:prstGeom>
          <a:noFill/>
          <a:ln w="9525" cap="flat" cmpd="sng" algn="ctr">
            <a:solidFill>
              <a:srgbClr val="FFFF00"/>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6" name="Arrow to add from media library">
            <a:extLst>
              <a:ext uri="{FF2B5EF4-FFF2-40B4-BE49-F238E27FC236}">
                <a16:creationId xmlns:a16="http://schemas.microsoft.com/office/drawing/2014/main" id="{12A6084B-62C7-0A6B-8F23-9C827474E186}"/>
              </a:ext>
            </a:extLst>
          </p:cNvPr>
          <p:cNvSpPr/>
          <p:nvPr/>
        </p:nvSpPr>
        <p:spPr>
          <a:xfrm rot="19212362" flipV="1">
            <a:off x="5583657" y="4250800"/>
            <a:ext cx="1888457" cy="1043840"/>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2">
                <a:lumMod val="60000"/>
                <a:lumOff val="40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to green flag">
            <a:extLst>
              <a:ext uri="{FF2B5EF4-FFF2-40B4-BE49-F238E27FC236}">
                <a16:creationId xmlns:a16="http://schemas.microsoft.com/office/drawing/2014/main" id="{354ABE9C-6957-A024-0587-C4F444946C48}"/>
              </a:ext>
            </a:extLst>
          </p:cNvPr>
          <p:cNvSpPr/>
          <p:nvPr/>
        </p:nvSpPr>
        <p:spPr>
          <a:xfrm rot="19212362" flipV="1">
            <a:off x="4646220" y="3885584"/>
            <a:ext cx="4217322" cy="1206683"/>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2">
                <a:lumMod val="60000"/>
                <a:lumOff val="40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to costume tab">
            <a:extLst>
              <a:ext uri="{FF2B5EF4-FFF2-40B4-BE49-F238E27FC236}">
                <a16:creationId xmlns:a16="http://schemas.microsoft.com/office/drawing/2014/main" id="{4DEAF9FF-A536-FD1B-5B15-BCAAEFE53BDB}"/>
              </a:ext>
            </a:extLst>
          </p:cNvPr>
          <p:cNvSpPr/>
          <p:nvPr/>
        </p:nvSpPr>
        <p:spPr>
          <a:xfrm rot="19212362" flipV="1">
            <a:off x="4425428" y="3775881"/>
            <a:ext cx="3085963" cy="969005"/>
          </a:xfrm>
          <a:custGeom>
            <a:avLst/>
            <a:gdLst>
              <a:gd name="connsiteX0" fmla="*/ 0 w 5075227"/>
              <a:gd name="connsiteY0" fmla="*/ 1564913 h 1564913"/>
              <a:gd name="connsiteX1" fmla="*/ 3896940 w 5075227"/>
              <a:gd name="connsiteY1" fmla="*/ 773251 h 1564913"/>
              <a:gd name="connsiteX2" fmla="*/ 5075227 w 5075227"/>
              <a:gd name="connsiteY2" fmla="*/ 0 h 1564913"/>
            </a:gdLst>
            <a:ahLst/>
            <a:cxnLst>
              <a:cxn ang="0">
                <a:pos x="connsiteX0" y="connsiteY0"/>
              </a:cxn>
              <a:cxn ang="0">
                <a:pos x="connsiteX1" y="connsiteY1"/>
              </a:cxn>
              <a:cxn ang="0">
                <a:pos x="connsiteX2" y="connsiteY2"/>
              </a:cxn>
            </a:cxnLst>
            <a:rect l="l" t="t" r="r" b="b"/>
            <a:pathLst>
              <a:path w="5075227" h="1564913">
                <a:moveTo>
                  <a:pt x="0" y="1564913"/>
                </a:moveTo>
                <a:cubicBezTo>
                  <a:pt x="1525534" y="1299491"/>
                  <a:pt x="3051069" y="1034070"/>
                  <a:pt x="3896940" y="773251"/>
                </a:cubicBezTo>
                <a:cubicBezTo>
                  <a:pt x="4742811" y="512432"/>
                  <a:pt x="4882937" y="128875"/>
                  <a:pt x="5075227" y="0"/>
                </a:cubicBezTo>
              </a:path>
            </a:pathLst>
          </a:custGeom>
          <a:noFill/>
          <a:ln w="25400">
            <a:solidFill>
              <a:schemeClr val="accent2">
                <a:lumMod val="60000"/>
                <a:lumOff val="40000"/>
              </a:schemeClr>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30493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par>
                          <p:cTn id="23" fill="hold">
                            <p:stCondLst>
                              <p:cond delay="500"/>
                            </p:stCondLst>
                            <p:childTnLst>
                              <p:par>
                                <p:cTn id="24" presetID="10" presetClass="exit" presetSubtype="0" fill="hold" nodeType="afterEffect">
                                  <p:stCondLst>
                                    <p:cond delay="0"/>
                                  </p:stCondLst>
                                  <p:childTnLst>
                                    <p:animEffect transition="out" filter="fade">
                                      <p:cBhvr>
                                        <p:cTn id="25" dur="500"/>
                                        <p:tgtEl>
                                          <p:spTgt spid="24"/>
                                        </p:tgtEl>
                                      </p:cBhvr>
                                    </p:animEffect>
                                    <p:set>
                                      <p:cBhvr>
                                        <p:cTn id="26" dur="1" fill="hold">
                                          <p:stCondLst>
                                            <p:cond delay="499"/>
                                          </p:stCondLst>
                                        </p:cTn>
                                        <p:tgtEl>
                                          <p:spTgt spid="24"/>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par>
                                <p:cTn id="32" presetID="10" presetClass="exit" presetSubtype="0" fill="hold" grpId="1" nodeType="withEffect">
                                  <p:stCondLst>
                                    <p:cond delay="0"/>
                                  </p:stCondLst>
                                  <p:childTnLst>
                                    <p:animEffect transition="out" filter="fade">
                                      <p:cBhvr>
                                        <p:cTn id="33" dur="500"/>
                                        <p:tgtEl>
                                          <p:spTgt spid="10"/>
                                        </p:tgtEl>
                                      </p:cBhvr>
                                    </p:animEffect>
                                    <p:set>
                                      <p:cBhvr>
                                        <p:cTn id="34" dur="1" fill="hold">
                                          <p:stCondLst>
                                            <p:cond delay="499"/>
                                          </p:stCondLst>
                                        </p:cTn>
                                        <p:tgtEl>
                                          <p:spTgt spid="10"/>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500"/>
                                        <p:tgtEl>
                                          <p:spTgt spid="6"/>
                                        </p:tgtEl>
                                      </p:cBhvr>
                                    </p:animEffect>
                                    <p:set>
                                      <p:cBhvr>
                                        <p:cTn id="37" dur="1" fill="hold">
                                          <p:stCondLst>
                                            <p:cond delay="499"/>
                                          </p:stCondLst>
                                        </p:cTn>
                                        <p:tgtEl>
                                          <p:spTgt spid="6"/>
                                        </p:tgtEl>
                                        <p:attrNameLst>
                                          <p:attrName>style.visibility</p:attrName>
                                        </p:attrNameLst>
                                      </p:cBhvr>
                                      <p:to>
                                        <p:strVal val="hidden"/>
                                      </p:to>
                                    </p:set>
                                  </p:childTnLst>
                                </p:cTn>
                              </p:par>
                              <p:par>
                                <p:cTn id="38" presetID="10" presetClass="entr" presetSubtype="0"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500"/>
                                        <p:tgtEl>
                                          <p:spTgt spid="8"/>
                                        </p:tgtEl>
                                      </p:cBhvr>
                                    </p:animEffec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5" grpId="0"/>
      <p:bldP spid="20" grpId="0"/>
      <p:bldP spid="22" grpId="0"/>
      <p:bldP spid="13" grpId="0" animBg="1"/>
      <p:bldP spid="6" grpId="0" animBg="1"/>
      <p:bldP spid="6" grpId="1" animBg="1"/>
      <p:bldP spid="8" grpId="0" animBg="1"/>
      <p:bldP spid="10" grpId="0" animBg="1"/>
      <p:bldP spid="10"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96730B6-C876-5618-E095-B147B5D053B2}"/>
              </a:ext>
            </a:extLst>
          </p:cNvPr>
          <p:cNvSpPr>
            <a:spLocks noGrp="1"/>
          </p:cNvSpPr>
          <p:nvPr>
            <p:ph type="body" sz="quarter" idx="10"/>
          </p:nvPr>
        </p:nvSpPr>
        <p:spPr>
          <a:xfrm>
            <a:off x="977613" y="3655698"/>
            <a:ext cx="7176994" cy="2164280"/>
          </a:xfrm>
        </p:spPr>
        <p:txBody>
          <a:bodyPr>
            <a:noAutofit/>
          </a:bodyPr>
          <a:lstStyle/>
          <a:p>
            <a:r>
              <a:rPr lang="en-IE" sz="1800" b="0" err="1">
                <a:solidFill>
                  <a:srgbClr val="1A6EB6"/>
                </a:solidFill>
                <a:latin typeface="Courier" panose="02070309020205020404" pitchFamily="49" charset="0"/>
              </a:rPr>
              <a:t>self</a:t>
            </a:r>
            <a:r>
              <a:rPr lang="en-IE" sz="1800" b="0" err="1">
                <a:effectLst/>
                <a:latin typeface="Courier" panose="02070309020205020404" pitchFamily="49" charset="0"/>
              </a:rPr>
              <a:t>.</a:t>
            </a:r>
            <a:r>
              <a:rPr lang="en-IE" sz="1800" b="0" err="1">
                <a:solidFill>
                  <a:srgbClr val="1A6EB6"/>
                </a:solidFill>
                <a:latin typeface="Courier" panose="02070309020205020404" pitchFamily="49" charset="0"/>
              </a:rPr>
              <a:t>say_for_seconds</a:t>
            </a:r>
            <a:r>
              <a:rPr lang="en-IE" sz="1800" b="0">
                <a:effectLst/>
                <a:latin typeface="Courier" panose="02070309020205020404" pitchFamily="49" charset="0"/>
              </a:rPr>
              <a:t>(</a:t>
            </a:r>
            <a:r>
              <a:rPr lang="en-IE" sz="1800" b="0">
                <a:solidFill>
                  <a:srgbClr val="BA2121"/>
                </a:solidFill>
                <a:effectLst/>
                <a:latin typeface="Courier" panose="02070309020205020404" pitchFamily="49" charset="0"/>
              </a:rPr>
              <a:t>"Hello there!"</a:t>
            </a:r>
            <a:r>
              <a:rPr lang="en-IE" sz="1800" b="0">
                <a:effectLst/>
                <a:latin typeface="Courier" panose="02070309020205020404" pitchFamily="49" charset="0"/>
              </a:rPr>
              <a:t>, </a:t>
            </a:r>
            <a:r>
              <a:rPr lang="en-IE" sz="1800" b="0">
                <a:solidFill>
                  <a:srgbClr val="1A6EB6"/>
                </a:solidFill>
                <a:latin typeface="Courier" panose="02070309020205020404" pitchFamily="49" charset="0"/>
              </a:rPr>
              <a:t>2.0</a:t>
            </a:r>
            <a:r>
              <a:rPr lang="en-IE" sz="1800" b="0">
                <a:effectLst/>
                <a:latin typeface="Courier" panose="02070309020205020404" pitchFamily="49" charset="0"/>
              </a:rPr>
              <a:t>)</a:t>
            </a:r>
          </a:p>
          <a:p>
            <a:r>
              <a:rPr lang="en-IE" sz="1800" b="0" err="1">
                <a:solidFill>
                  <a:srgbClr val="1A6EB6"/>
                </a:solidFill>
                <a:latin typeface="Courier" panose="02070309020205020404" pitchFamily="49" charset="0"/>
              </a:rPr>
              <a:t>self</a:t>
            </a:r>
            <a:r>
              <a:rPr lang="en-IE" sz="1800" b="0" err="1">
                <a:effectLst/>
                <a:latin typeface="Courier" panose="02070309020205020404" pitchFamily="49" charset="0"/>
              </a:rPr>
              <a:t>.</a:t>
            </a:r>
            <a:r>
              <a:rPr lang="en-IE" sz="1800" b="0" err="1">
                <a:solidFill>
                  <a:srgbClr val="1A6EB6"/>
                </a:solidFill>
                <a:latin typeface="Courier" panose="02070309020205020404" pitchFamily="49" charset="0"/>
              </a:rPr>
              <a:t>say_for_seconds</a:t>
            </a:r>
            <a:r>
              <a:rPr lang="en-IE" sz="1800" b="0">
                <a:effectLst/>
                <a:latin typeface="Courier" panose="02070309020205020404" pitchFamily="49" charset="0"/>
              </a:rPr>
              <a:t>(</a:t>
            </a:r>
            <a:r>
              <a:rPr lang="en-IE" sz="1800" b="0">
                <a:solidFill>
                  <a:srgbClr val="BA2121"/>
                </a:solidFill>
                <a:latin typeface="Courier" panose="02070309020205020404" pitchFamily="49" charset="0"/>
              </a:rPr>
              <a:t>"OK </a:t>
            </a:r>
            <a:r>
              <a:rPr lang="en-IE" sz="1800" b="0">
                <a:solidFill>
                  <a:srgbClr val="BA2121"/>
                </a:solidFill>
                <a:effectLst/>
                <a:latin typeface="Courier" panose="02070309020205020404" pitchFamily="49" charset="0"/>
              </a:rPr>
              <a:t>bye!"</a:t>
            </a:r>
            <a:r>
              <a:rPr lang="en-IE" sz="1800" b="0">
                <a:effectLst/>
                <a:latin typeface="Courier" panose="02070309020205020404" pitchFamily="49" charset="0"/>
              </a:rPr>
              <a:t>, </a:t>
            </a:r>
            <a:r>
              <a:rPr lang="en-IE" sz="1800" b="0">
                <a:solidFill>
                  <a:srgbClr val="1A6EB6"/>
                </a:solidFill>
                <a:latin typeface="Courier" panose="02070309020205020404" pitchFamily="49" charset="0"/>
              </a:rPr>
              <a:t>2.0</a:t>
            </a:r>
            <a:r>
              <a:rPr lang="en-IE" sz="1800" b="0">
                <a:effectLst/>
                <a:latin typeface="Courier" panose="02070309020205020404" pitchFamily="49" charset="0"/>
              </a:rPr>
              <a:t>)</a:t>
            </a:r>
          </a:p>
        </p:txBody>
      </p:sp>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17728"/>
            <a:ext cx="10001251" cy="942865"/>
          </a:xfrm>
        </p:spPr>
        <p:txBody>
          <a:bodyPr vert="horz" lIns="91440" tIns="45720" rIns="91440" bIns="45720" rtlCol="0" anchor="t">
            <a:normAutofit/>
          </a:bodyPr>
          <a:lstStyle/>
          <a:p>
            <a:r>
              <a:rPr lang="en-US" sz="2100"/>
              <a:t>What do you think this code will do? </a:t>
            </a:r>
          </a:p>
          <a:p>
            <a:r>
              <a:rPr lang="en-US" sz="2100"/>
              <a:t>Write your answers on worksheet 1</a:t>
            </a:r>
            <a:endParaRPr lang="en-US" sz="2100">
              <a:cs typeface="Calibri"/>
            </a:endParaRP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0" y="250574"/>
            <a:ext cx="10515600" cy="942865"/>
          </a:xfrm>
        </p:spPr>
        <p:txBody>
          <a:bodyPr/>
          <a:lstStyle/>
          <a:p>
            <a:r>
              <a:rPr lang="en-US"/>
              <a:t>Now work in pairs – Worksheet 1</a:t>
            </a:r>
          </a:p>
        </p:txBody>
      </p:sp>
      <p:grpSp>
        <p:nvGrpSpPr>
          <p:cNvPr id="4" name="Group 3">
            <a:extLst>
              <a:ext uri="{FF2B5EF4-FFF2-40B4-BE49-F238E27FC236}">
                <a16:creationId xmlns:a16="http://schemas.microsoft.com/office/drawing/2014/main" id="{17DC0B08-2946-D8F2-53B1-FFC33CBB025F}"/>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6E86D4E5-A5EC-9383-223F-3724A07A7F26}"/>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8" name="Picture 7" descr="A blue and white clock&#10;&#10;Description automatically generated">
              <a:extLst>
                <a:ext uri="{FF2B5EF4-FFF2-40B4-BE49-F238E27FC236}">
                  <a16:creationId xmlns:a16="http://schemas.microsoft.com/office/drawing/2014/main" id="{A8E83183-A7C9-18F2-070D-A934C3699D90}"/>
                </a:ext>
              </a:extLst>
            </p:cNvPr>
            <p:cNvPicPr>
              <a:picLocks noChangeAspect="1"/>
            </p:cNvPicPr>
            <p:nvPr/>
          </p:nvPicPr>
          <p:blipFill>
            <a:blip r:embed="rId3"/>
            <a:stretch>
              <a:fillRect/>
            </a:stretch>
          </p:blipFill>
          <p:spPr>
            <a:xfrm>
              <a:off x="10369684" y="60267"/>
              <a:ext cx="531779" cy="532213"/>
            </a:xfrm>
            <a:prstGeom prst="rect">
              <a:avLst/>
            </a:prstGeom>
          </p:spPr>
        </p:pic>
        <p:sp>
          <p:nvSpPr>
            <p:cNvPr id="9" name="TextBox 8">
              <a:extLst>
                <a:ext uri="{FF2B5EF4-FFF2-40B4-BE49-F238E27FC236}">
                  <a16:creationId xmlns:a16="http://schemas.microsoft.com/office/drawing/2014/main" id="{9B4674A8-37BD-7E25-C596-552E5715C262}"/>
                </a:ext>
              </a:extLst>
            </p:cNvPr>
            <p:cNvSpPr txBox="1"/>
            <p:nvPr/>
          </p:nvSpPr>
          <p:spPr>
            <a:xfrm>
              <a:off x="10880558" y="141707"/>
              <a:ext cx="118480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5 minutes</a:t>
              </a:r>
              <a:endParaRPr lang="en-IE">
                <a:solidFill>
                  <a:srgbClr val="005EAE"/>
                </a:solidFill>
              </a:endParaRPr>
            </a:p>
          </p:txBody>
        </p:sp>
      </p:grpSp>
      <p:grpSp>
        <p:nvGrpSpPr>
          <p:cNvPr id="63" name="Group 62">
            <a:extLst>
              <a:ext uri="{FF2B5EF4-FFF2-40B4-BE49-F238E27FC236}">
                <a16:creationId xmlns:a16="http://schemas.microsoft.com/office/drawing/2014/main" id="{29187E36-3DEE-1EC6-B38E-3C5602F2818E}"/>
              </a:ext>
            </a:extLst>
          </p:cNvPr>
          <p:cNvGrpSpPr/>
          <p:nvPr/>
        </p:nvGrpSpPr>
        <p:grpSpPr>
          <a:xfrm>
            <a:off x="7733232" y="1297596"/>
            <a:ext cx="4098132" cy="2530070"/>
            <a:chOff x="7711966" y="1584677"/>
            <a:chExt cx="4098132" cy="2530070"/>
          </a:xfrm>
        </p:grpSpPr>
        <p:sp>
          <p:nvSpPr>
            <p:cNvPr id="5" name="Rectangle: Folded Corner 4">
              <a:extLst>
                <a:ext uri="{FF2B5EF4-FFF2-40B4-BE49-F238E27FC236}">
                  <a16:creationId xmlns:a16="http://schemas.microsoft.com/office/drawing/2014/main" id="{7A8E2524-DC69-8F9B-E131-B7AD198185D3}"/>
                </a:ext>
              </a:extLst>
            </p:cNvPr>
            <p:cNvSpPr/>
            <p:nvPr/>
          </p:nvSpPr>
          <p:spPr>
            <a:xfrm>
              <a:off x="7711966" y="1584677"/>
              <a:ext cx="4098132" cy="2530070"/>
            </a:xfrm>
            <a:prstGeom prst="foldedCorner">
              <a:avLst/>
            </a:prstGeom>
            <a:gradFill>
              <a:gsLst>
                <a:gs pos="0">
                  <a:schemeClr val="accent1">
                    <a:lumMod val="110000"/>
                    <a:satMod val="105000"/>
                    <a:tint val="67000"/>
                    <a:alpha val="67000"/>
                  </a:schemeClr>
                </a:gs>
                <a:gs pos="50000">
                  <a:schemeClr val="accent1">
                    <a:lumMod val="105000"/>
                    <a:satMod val="103000"/>
                    <a:tint val="73000"/>
                    <a:alpha val="80000"/>
                  </a:schemeClr>
                </a:gs>
                <a:gs pos="100000">
                  <a:schemeClr val="accent1">
                    <a:lumMod val="105000"/>
                    <a:satMod val="109000"/>
                    <a:tint val="81000"/>
                    <a:alpha val="80000"/>
                  </a:schemeClr>
                </a:gs>
              </a:gsLst>
            </a:gra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IE"/>
            </a:p>
          </p:txBody>
        </p:sp>
        <p:pic>
          <p:nvPicPr>
            <p:cNvPr id="10" name="Picture 9" descr="A blue circle with a magnifying glass&#10;&#10;Description automatically generated">
              <a:extLst>
                <a:ext uri="{FF2B5EF4-FFF2-40B4-BE49-F238E27FC236}">
                  <a16:creationId xmlns:a16="http://schemas.microsoft.com/office/drawing/2014/main" id="{E06B4878-B1EA-8197-7171-5490715A880F}"/>
                </a:ext>
              </a:extLst>
            </p:cNvPr>
            <p:cNvPicPr>
              <a:picLocks noChangeAspect="1"/>
            </p:cNvPicPr>
            <p:nvPr/>
          </p:nvPicPr>
          <p:blipFill>
            <a:blip r:embed="rId4"/>
            <a:stretch>
              <a:fillRect/>
            </a:stretch>
          </p:blipFill>
          <p:spPr>
            <a:xfrm>
              <a:off x="10755368" y="1649715"/>
              <a:ext cx="1027464" cy="1026627"/>
            </a:xfrm>
            <a:prstGeom prst="rect">
              <a:avLst/>
            </a:prstGeom>
          </p:spPr>
        </p:pic>
        <p:sp>
          <p:nvSpPr>
            <p:cNvPr id="11" name="Text Placeholder 3">
              <a:extLst>
                <a:ext uri="{FF2B5EF4-FFF2-40B4-BE49-F238E27FC236}">
                  <a16:creationId xmlns:a16="http://schemas.microsoft.com/office/drawing/2014/main" id="{CFDECAA0-86F7-1BB4-2720-EBF2C23107EF}"/>
                </a:ext>
              </a:extLst>
            </p:cNvPr>
            <p:cNvSpPr txBox="1">
              <a:spLocks/>
            </p:cNvSpPr>
            <p:nvPr/>
          </p:nvSpPr>
          <p:spPr>
            <a:xfrm>
              <a:off x="8015215" y="1870274"/>
              <a:ext cx="3013958" cy="102081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a:solidFill>
                    <a:schemeClr val="tx1"/>
                  </a:solidFill>
                </a:rPr>
                <a:t>Think about </a:t>
              </a:r>
              <a:r>
                <a:rPr lang="en-IE" b="1">
                  <a:solidFill>
                    <a:schemeClr val="tx1"/>
                  </a:solidFill>
                </a:rPr>
                <a:t>what</a:t>
              </a:r>
              <a:r>
                <a:rPr lang="en-IE">
                  <a:solidFill>
                    <a:schemeClr val="tx1"/>
                  </a:solidFill>
                </a:rPr>
                <a:t> will happen, and </a:t>
              </a:r>
              <a:r>
                <a:rPr lang="en-IE" b="1">
                  <a:solidFill>
                    <a:schemeClr val="tx1"/>
                  </a:solidFill>
                </a:rPr>
                <a:t>when</a:t>
              </a:r>
              <a:r>
                <a:rPr lang="en-IE">
                  <a:solidFill>
                    <a:schemeClr val="tx1"/>
                  </a:solidFill>
                </a:rPr>
                <a:t> it will happen…</a:t>
              </a:r>
            </a:p>
          </p:txBody>
        </p:sp>
      </p:grpSp>
      <p:pic>
        <p:nvPicPr>
          <p:cNvPr id="14" name="Picture 13">
            <a:extLst>
              <a:ext uri="{FF2B5EF4-FFF2-40B4-BE49-F238E27FC236}">
                <a16:creationId xmlns:a16="http://schemas.microsoft.com/office/drawing/2014/main" id="{999F46F7-C79F-28BC-171D-171C72073E2B}"/>
              </a:ext>
            </a:extLst>
          </p:cNvPr>
          <p:cNvPicPr>
            <a:picLocks noChangeAspect="1"/>
          </p:cNvPicPr>
          <p:nvPr/>
        </p:nvPicPr>
        <p:blipFill>
          <a:blip r:embed="rId5"/>
          <a:stretch>
            <a:fillRect/>
          </a:stretch>
        </p:blipFill>
        <p:spPr>
          <a:xfrm>
            <a:off x="977613" y="2759813"/>
            <a:ext cx="5913044" cy="794440"/>
          </a:xfrm>
          <a:prstGeom prst="rect">
            <a:avLst/>
          </a:prstGeom>
        </p:spPr>
      </p:pic>
    </p:spTree>
    <p:extLst>
      <p:ext uri="{BB962C8B-B14F-4D97-AF65-F5344CB8AC3E}">
        <p14:creationId xmlns:p14="http://schemas.microsoft.com/office/powerpoint/2010/main" val="4179846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10001251" cy="2856699"/>
          </a:xfrm>
        </p:spPr>
        <p:txBody>
          <a:bodyPr>
            <a:normAutofit/>
          </a:bodyPr>
          <a:lstStyle/>
          <a:p>
            <a:r>
              <a:rPr lang="en-US" sz="2400" dirty="0">
                <a:solidFill>
                  <a:schemeClr val="accent1"/>
                </a:solidFill>
              </a:rPr>
              <a:t>Follow this link to get a </a:t>
            </a:r>
            <a:r>
              <a:rPr lang="en-US" sz="2400" dirty="0" err="1">
                <a:solidFill>
                  <a:schemeClr val="accent1"/>
                </a:solidFill>
              </a:rPr>
              <a:t>Pytch</a:t>
            </a:r>
            <a:r>
              <a:rPr lang="en-US" sz="2400" dirty="0">
                <a:solidFill>
                  <a:schemeClr val="accent1"/>
                </a:solidFill>
              </a:rPr>
              <a:t> project that you can run</a:t>
            </a:r>
          </a:p>
          <a:p>
            <a:r>
              <a:rPr lang="en-US" sz="2400" dirty="0">
                <a:solidFill>
                  <a:schemeClr val="accent1"/>
                </a:solidFill>
              </a:rPr>
              <a:t>Run the program (press the green “play” button)</a:t>
            </a:r>
          </a:p>
          <a:p>
            <a:r>
              <a:rPr lang="en-US" sz="2400" dirty="0">
                <a:solidFill>
                  <a:schemeClr val="accent1"/>
                </a:solidFill>
              </a:rPr>
              <a:t>Does it do </a:t>
            </a:r>
            <a:r>
              <a:rPr lang="en-US" sz="2400" i="1" dirty="0">
                <a:solidFill>
                  <a:schemeClr val="accent1"/>
                </a:solidFill>
              </a:rPr>
              <a:t>exactly</a:t>
            </a:r>
            <a:r>
              <a:rPr lang="en-US" sz="2400" dirty="0">
                <a:solidFill>
                  <a:schemeClr val="accent1"/>
                </a:solidFill>
              </a:rPr>
              <a:t> what you thought it would do?</a:t>
            </a:r>
          </a:p>
          <a:p>
            <a:r>
              <a:rPr lang="en-US" sz="2400" dirty="0">
                <a:solidFill>
                  <a:schemeClr val="accent1"/>
                </a:solidFill>
              </a:rPr>
              <a:t>If not:</a:t>
            </a:r>
          </a:p>
          <a:p>
            <a:pPr lvl="1"/>
            <a:r>
              <a:rPr lang="en-US" dirty="0">
                <a:solidFill>
                  <a:schemeClr val="accent1"/>
                </a:solidFill>
              </a:rPr>
              <a:t>Look at the differences</a:t>
            </a:r>
          </a:p>
          <a:p>
            <a:pPr lvl="1"/>
            <a:r>
              <a:rPr lang="en-US" dirty="0">
                <a:solidFill>
                  <a:schemeClr val="accent1"/>
                </a:solidFill>
              </a:rPr>
              <a:t>Correct your answer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70112179-797A-5A88-AFE8-17EE4E6DB82E}"/>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E52B33B7-7B7D-5906-DEAE-0EF882BAA9C1}"/>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DF6B89DB-7AF9-BA57-72DC-CA2D6073971C}"/>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7D681BFD-95F9-0A18-6B79-F57408652BB1}"/>
                </a:ext>
              </a:extLst>
            </p:cNvPr>
            <p:cNvSpPr txBox="1"/>
            <p:nvPr/>
          </p:nvSpPr>
          <p:spPr>
            <a:xfrm>
              <a:off x="10880558" y="141707"/>
              <a:ext cx="1184803" cy="369332"/>
            </a:xfrm>
            <a:prstGeom prst="rect">
              <a:avLst/>
            </a:prstGeom>
            <a:noFill/>
          </p:spPr>
          <p:txBody>
            <a:bodyPr wrap="square">
              <a:spAutoFit/>
            </a:bodyPr>
            <a:lstStyle/>
            <a:p>
              <a:r>
                <a:rPr lang="en-IE" b="1">
                  <a:solidFill>
                    <a:srgbClr val="005EAE"/>
                  </a:solidFill>
                  <a:latin typeface="Calibri" panose="020F0502020204030204"/>
                </a:rPr>
                <a:t>6</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sp>
        <p:nvSpPr>
          <p:cNvPr id="8" name="TextBox 7">
            <a:extLst>
              <a:ext uri="{FF2B5EF4-FFF2-40B4-BE49-F238E27FC236}">
                <a16:creationId xmlns:a16="http://schemas.microsoft.com/office/drawing/2014/main" id="{EB9041C4-2DC3-377A-33B7-1989C7D7F869}"/>
              </a:ext>
            </a:extLst>
          </p:cNvPr>
          <p:cNvSpPr txBox="1"/>
          <p:nvPr/>
        </p:nvSpPr>
        <p:spPr>
          <a:xfrm>
            <a:off x="1987923" y="4347586"/>
            <a:ext cx="6411359" cy="523220"/>
          </a:xfrm>
          <a:prstGeom prst="rect">
            <a:avLst/>
          </a:prstGeom>
          <a:noFill/>
        </p:spPr>
        <p:txBody>
          <a:bodyPr wrap="square" lIns="91440" tIns="45720" rIns="91440" bIns="45720" rtlCol="0" anchor="t">
            <a:spAutoFit/>
          </a:bodyPr>
          <a:lstStyle/>
          <a:p>
            <a:r>
              <a:rPr lang="en-IE" sz="2800" dirty="0">
                <a:hlinkClick r:id="rId4"/>
              </a:rPr>
              <a:t>https://pytch.org/app/lesson/sbys/1</a:t>
            </a:r>
            <a:endParaRPr lang="en-IE" sz="2800" dirty="0"/>
          </a:p>
        </p:txBody>
      </p:sp>
    </p:spTree>
    <p:extLst>
      <p:ext uri="{BB962C8B-B14F-4D97-AF65-F5344CB8AC3E}">
        <p14:creationId xmlns:p14="http://schemas.microsoft.com/office/powerpoint/2010/main" val="2559083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80325" y="365125"/>
            <a:ext cx="10515600" cy="1325563"/>
          </a:xfrm>
        </p:spPr>
        <p:txBody>
          <a:bodyPr/>
          <a:lstStyle/>
          <a:p>
            <a:r>
              <a:rPr lang="en-IE"/>
              <a:t>Questions to do in pairs </a:t>
            </a:r>
            <a:r>
              <a:rPr lang="en-US"/>
              <a:t>– Worksheet 2</a:t>
            </a:r>
            <a:endParaRPr lang="en-IE"/>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75456" y="1509659"/>
            <a:ext cx="10101712" cy="4062466"/>
          </a:xfrm>
        </p:spPr>
        <p:txBody>
          <a:bodyPr vert="horz" lIns="91440" tIns="45720" rIns="91440" bIns="45720" rtlCol="0" anchor="t">
            <a:normAutofit/>
          </a:bodyPr>
          <a:lstStyle/>
          <a:p>
            <a:pPr marL="0" indent="0">
              <a:buNone/>
            </a:pPr>
            <a:r>
              <a:rPr lang="en-IE"/>
              <a:t>1. How does varying the numbers that are in the program affect what happens?</a:t>
            </a:r>
          </a:p>
          <a:p>
            <a:pPr marL="0" indent="0">
              <a:buNone/>
            </a:pPr>
            <a:r>
              <a:rPr lang="en-IE"/>
              <a:t>2. How can you change the words the Snake says?</a:t>
            </a:r>
          </a:p>
          <a:p>
            <a:pPr marL="0" indent="0">
              <a:buNone/>
            </a:pPr>
            <a:r>
              <a:rPr lang="en-IE"/>
              <a:t>3. What happens if we change the order of the two</a:t>
            </a:r>
            <a:r>
              <a:rPr lang="en-IE" sz="2200">
                <a:solidFill>
                  <a:srgbClr val="1A6EB6"/>
                </a:solidFill>
                <a:latin typeface="Courier" panose="02070309020205020404" pitchFamily="49" charset="0"/>
              </a:rPr>
              <a:t> </a:t>
            </a:r>
            <a:r>
              <a:rPr lang="en-IE" sz="2200" b="0" err="1">
                <a:solidFill>
                  <a:srgbClr val="1A6EB6"/>
                </a:solidFill>
                <a:latin typeface="Courier" panose="02070309020205020404" pitchFamily="49" charset="0"/>
              </a:rPr>
              <a:t>self</a:t>
            </a:r>
            <a:r>
              <a:rPr lang="en-IE" sz="2200" b="0" err="1">
                <a:effectLst/>
                <a:latin typeface="Courier" panose="02070309020205020404" pitchFamily="49" charset="0"/>
              </a:rPr>
              <a:t>.</a:t>
            </a:r>
            <a:r>
              <a:rPr lang="en-IE" sz="2200" b="0" err="1">
                <a:solidFill>
                  <a:srgbClr val="1A6EB6"/>
                </a:solidFill>
                <a:latin typeface="Courier" panose="02070309020205020404" pitchFamily="49" charset="0"/>
              </a:rPr>
              <a:t>say_for_seconds</a:t>
            </a:r>
            <a:r>
              <a:rPr lang="en-IE" sz="2200">
                <a:solidFill>
                  <a:srgbClr val="1A6EB6"/>
                </a:solidFill>
                <a:latin typeface="Courier" panose="02070309020205020404" pitchFamily="49" charset="0"/>
              </a:rPr>
              <a:t> </a:t>
            </a:r>
            <a:r>
              <a:rPr lang="en-IE"/>
              <a:t>lines?</a:t>
            </a:r>
          </a:p>
          <a:p>
            <a:pPr marL="0" indent="0">
              <a:buNone/>
            </a:pPr>
            <a:r>
              <a:rPr lang="en-IE" sz="2100"/>
              <a:t>4. What happens if we write </a:t>
            </a:r>
            <a:r>
              <a:rPr lang="en-IE" sz="2200">
                <a:solidFill>
                  <a:srgbClr val="1A6EB6"/>
                </a:solidFill>
                <a:latin typeface="Courier"/>
              </a:rPr>
              <a:t>Self</a:t>
            </a:r>
            <a:r>
              <a:rPr lang="en-IE" sz="2100"/>
              <a:t> (with a capital “S”) instead of </a:t>
            </a:r>
            <a:r>
              <a:rPr lang="en-IE" sz="2200">
                <a:solidFill>
                  <a:srgbClr val="1A6EB6"/>
                </a:solidFill>
                <a:latin typeface="Courier"/>
              </a:rPr>
              <a:t>self</a:t>
            </a:r>
            <a:r>
              <a:rPr lang="en-IE" sz="2100"/>
              <a:t> (with a small “s”)? Does it matter? Why do you think this is?</a:t>
            </a:r>
            <a:endParaRPr lang="en-IE" sz="2100">
              <a:solidFill>
                <a:srgbClr val="1A6EB6"/>
              </a:solidFill>
              <a:latin typeface="Courier" panose="02070309020205020404" pitchFamily="49" charset="0"/>
            </a:endParaRPr>
          </a:p>
          <a:p>
            <a:pPr marL="0" indent="0">
              <a:buNone/>
            </a:pPr>
            <a:r>
              <a:rPr lang="en-IE" sz="2100"/>
              <a:t>5. Why are there quote marks around some of the words in the program? Does it still work if you remove them</a:t>
            </a:r>
            <a:r>
              <a:rPr lang="en-IE" sz="2100" i="1"/>
              <a:t>? Does it matter if they are double-quotes versus single-quotes?</a:t>
            </a:r>
            <a:endParaRPr lang="en-IE" sz="2100" i="1">
              <a:ea typeface="Calibri"/>
              <a:cs typeface="Calibri"/>
            </a:endParaRPr>
          </a:p>
          <a:p>
            <a:pPr marL="0" indent="0">
              <a:buNone/>
            </a:pPr>
            <a:endParaRPr lang="en-IE"/>
          </a:p>
        </p:txBody>
      </p:sp>
      <p:grpSp>
        <p:nvGrpSpPr>
          <p:cNvPr id="5" name="Group 4">
            <a:extLst>
              <a:ext uri="{FF2B5EF4-FFF2-40B4-BE49-F238E27FC236}">
                <a16:creationId xmlns:a16="http://schemas.microsoft.com/office/drawing/2014/main" id="{95458D37-73C6-57D2-D816-159CA8446379}"/>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AFD33753-BDEA-4C34-FEA1-794A7B947147}"/>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7" name="Picture 6" descr="A blue and white clock&#10;&#10;Description automatically generated">
              <a:extLst>
                <a:ext uri="{FF2B5EF4-FFF2-40B4-BE49-F238E27FC236}">
                  <a16:creationId xmlns:a16="http://schemas.microsoft.com/office/drawing/2014/main" id="{1CF40E28-D4EA-AF1A-E315-65E717E0756B}"/>
                </a:ext>
              </a:extLst>
            </p:cNvPr>
            <p:cNvPicPr>
              <a:picLocks noChangeAspect="1"/>
            </p:cNvPicPr>
            <p:nvPr/>
          </p:nvPicPr>
          <p:blipFill>
            <a:blip r:embed="rId3"/>
            <a:stretch>
              <a:fillRect/>
            </a:stretch>
          </p:blipFill>
          <p:spPr>
            <a:xfrm>
              <a:off x="10369684" y="60267"/>
              <a:ext cx="531779" cy="532213"/>
            </a:xfrm>
            <a:prstGeom prst="rect">
              <a:avLst/>
            </a:prstGeom>
          </p:spPr>
        </p:pic>
        <p:sp>
          <p:nvSpPr>
            <p:cNvPr id="8" name="TextBox 7">
              <a:extLst>
                <a:ext uri="{FF2B5EF4-FFF2-40B4-BE49-F238E27FC236}">
                  <a16:creationId xmlns:a16="http://schemas.microsoft.com/office/drawing/2014/main" id="{95268439-93B7-C1AC-BB58-8E75A68BD5CC}"/>
                </a:ext>
              </a:extLst>
            </p:cNvPr>
            <p:cNvSpPr txBox="1"/>
            <p:nvPr/>
          </p:nvSpPr>
          <p:spPr>
            <a:xfrm>
              <a:off x="10880558" y="141708"/>
              <a:ext cx="1311442"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10 minutes</a:t>
              </a:r>
              <a:endParaRPr lang="en-IE">
                <a:solidFill>
                  <a:srgbClr val="005EAE"/>
                </a:solidFill>
              </a:endParaRPr>
            </a:p>
          </p:txBody>
        </p:sp>
      </p:grpSp>
      <p:sp>
        <p:nvSpPr>
          <p:cNvPr id="10" name="TextBox 9">
            <a:extLst>
              <a:ext uri="{FF2B5EF4-FFF2-40B4-BE49-F238E27FC236}">
                <a16:creationId xmlns:a16="http://schemas.microsoft.com/office/drawing/2014/main" id="{82A55BBF-32DC-BD76-8483-27D11CD9DA64}"/>
              </a:ext>
            </a:extLst>
          </p:cNvPr>
          <p:cNvSpPr txBox="1"/>
          <p:nvPr/>
        </p:nvSpPr>
        <p:spPr>
          <a:xfrm>
            <a:off x="5448299" y="5450245"/>
            <a:ext cx="6411359" cy="523220"/>
          </a:xfrm>
          <a:prstGeom prst="rect">
            <a:avLst/>
          </a:prstGeom>
          <a:noFill/>
        </p:spPr>
        <p:txBody>
          <a:bodyPr wrap="square" lIns="91440" tIns="45720" rIns="91440" bIns="45720" rtlCol="0" anchor="t">
            <a:spAutoFit/>
          </a:bodyPr>
          <a:lstStyle/>
          <a:p>
            <a:r>
              <a:rPr lang="en-IE" sz="2800" dirty="0">
                <a:hlinkClick r:id="rId4"/>
              </a:rPr>
              <a:t>https://pytch.org/app/lesson/sbys/1</a:t>
            </a:r>
            <a:endParaRPr lang="en-IE" sz="2800">
              <a:cs typeface="Calibri" panose="020F0502020204030204"/>
            </a:endParaRPr>
          </a:p>
        </p:txBody>
      </p:sp>
    </p:spTree>
    <p:extLst>
      <p:ext uri="{BB962C8B-B14F-4D97-AF65-F5344CB8AC3E}">
        <p14:creationId xmlns:p14="http://schemas.microsoft.com/office/powerpoint/2010/main" val="1778438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556854" y="276225"/>
            <a:ext cx="10515600" cy="1325563"/>
          </a:xfrm>
        </p:spPr>
        <p:txBody>
          <a:bodyPr/>
          <a:lstStyle/>
          <a:p>
            <a:r>
              <a:rPr lang="en-IE"/>
              <a:t>Tasks </a:t>
            </a:r>
            <a:r>
              <a:rPr lang="en-US"/>
              <a:t>– Worksheet 3</a:t>
            </a:r>
            <a:endParaRPr lang="en-IE"/>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599201" y="1344559"/>
            <a:ext cx="8227165" cy="2814236"/>
          </a:xfrm>
        </p:spPr>
        <p:txBody>
          <a:bodyPr vert="horz" lIns="91440" tIns="45720" rIns="91440" bIns="45720" rtlCol="0" anchor="t">
            <a:normAutofit/>
          </a:bodyPr>
          <a:lstStyle/>
          <a:p>
            <a:pPr marL="0" indent="0">
              <a:buNone/>
            </a:pPr>
            <a:r>
              <a:rPr lang="en-IE" sz="2100" dirty="0"/>
              <a:t>Work in pairs on these two activities:</a:t>
            </a:r>
          </a:p>
          <a:p>
            <a:pPr marL="0" indent="0">
              <a:buNone/>
            </a:pPr>
            <a:r>
              <a:rPr lang="en-IE" sz="2100" dirty="0"/>
              <a:t>1. Change the Python code so that the project will say the day of the week and then greet you both by name.</a:t>
            </a:r>
            <a:endParaRPr lang="en-IE" sz="2100" dirty="0">
              <a:cs typeface="Calibri"/>
            </a:endParaRPr>
          </a:p>
          <a:p>
            <a:pPr marL="0" indent="0">
              <a:buNone/>
            </a:pPr>
            <a:r>
              <a:rPr lang="en-IE" sz="2100" dirty="0"/>
              <a:t>2. Another command you can use in </a:t>
            </a:r>
            <a:r>
              <a:rPr lang="en-IE" sz="2100" dirty="0" err="1"/>
              <a:t>Pytch</a:t>
            </a:r>
            <a:r>
              <a:rPr lang="en-IE" sz="2100" dirty="0"/>
              <a:t> is:</a:t>
            </a:r>
            <a:r>
              <a:rPr lang="en-IE" sz="1800" dirty="0">
                <a:latin typeface="Courier" panose="02070309020205020404"/>
              </a:rPr>
              <a:t> </a:t>
            </a:r>
            <a:r>
              <a:rPr lang="en-IE" sz="1800" dirty="0" err="1">
                <a:latin typeface="Courier" panose="02070309020205020404"/>
              </a:rPr>
              <a:t>self.set_size</a:t>
            </a:r>
            <a:r>
              <a:rPr lang="en-IE" sz="1800" dirty="0">
                <a:latin typeface="Courier" panose="02070309020205020404"/>
              </a:rPr>
              <a:t>(0.5)</a:t>
            </a:r>
            <a:endParaRPr lang="en-IE" sz="1800" dirty="0"/>
          </a:p>
          <a:p>
            <a:pPr marL="0" indent="0">
              <a:buNone/>
            </a:pPr>
            <a:r>
              <a:rPr lang="en-IE" sz="2100" dirty="0"/>
              <a:t>Judging by the name of the command what do you think it does?</a:t>
            </a:r>
            <a:endParaRPr lang="en-IE" sz="2100" dirty="0">
              <a:cs typeface="Calibri"/>
            </a:endParaRPr>
          </a:p>
          <a:p>
            <a:pPr marL="0" indent="0">
              <a:buNone/>
            </a:pPr>
            <a:r>
              <a:rPr lang="en-IE" sz="2100" dirty="0"/>
              <a:t>Try it out by adding it to your project.  Try to change the Snake's appearance as the project runs.</a:t>
            </a:r>
            <a:endParaRPr lang="en-IE" sz="2100" dirty="0">
              <a:cs typeface="Calibri"/>
            </a:endParaRPr>
          </a:p>
          <a:p>
            <a:pPr marL="0" indent="0">
              <a:buNone/>
            </a:pPr>
            <a:endParaRPr lang="en-IE"/>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556854" y="4234994"/>
            <a:ext cx="10515600"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sp>
        <p:nvSpPr>
          <p:cNvPr id="6" name="Text Placeholder 3">
            <a:extLst>
              <a:ext uri="{FF2B5EF4-FFF2-40B4-BE49-F238E27FC236}">
                <a16:creationId xmlns:a16="http://schemas.microsoft.com/office/drawing/2014/main" id="{74090989-CB43-F09A-17EB-37B8F3FCA46E}"/>
              </a:ext>
            </a:extLst>
          </p:cNvPr>
          <p:cNvSpPr txBox="1">
            <a:spLocks/>
          </p:cNvSpPr>
          <p:nvPr/>
        </p:nvSpPr>
        <p:spPr>
          <a:xfrm>
            <a:off x="599202" y="4784791"/>
            <a:ext cx="11453098" cy="1210135"/>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100" dirty="0"/>
              <a:t>Finished early? Challenge: can you change the snake so that it looks like something totally different? </a:t>
            </a:r>
          </a:p>
          <a:p>
            <a:pPr marL="0" indent="0">
              <a:buNone/>
            </a:pPr>
            <a:r>
              <a:rPr lang="en-IE" sz="2100" dirty="0"/>
              <a:t>	- You will need to make </a:t>
            </a:r>
            <a:r>
              <a:rPr lang="en-IE" sz="2100" b="1" dirty="0"/>
              <a:t>two</a:t>
            </a:r>
            <a:r>
              <a:rPr lang="en-IE" sz="2100" dirty="0"/>
              <a:t> changes, both on the costumes tab</a:t>
            </a:r>
          </a:p>
          <a:p>
            <a:pPr marL="0" indent="0">
              <a:buNone/>
            </a:pPr>
            <a:endParaRPr lang="en-IE" dirty="0"/>
          </a:p>
          <a:p>
            <a:pPr marL="0" indent="0">
              <a:buFont typeface="Arial" panose="020B0604020202020204" pitchFamily="34" charset="0"/>
              <a:buNone/>
            </a:pPr>
            <a:endParaRPr lang="en-IE" dirty="0"/>
          </a:p>
        </p:txBody>
      </p:sp>
      <p:sp>
        <p:nvSpPr>
          <p:cNvPr id="3" name="Rectangle: Folded Corner 2">
            <a:extLst>
              <a:ext uri="{FF2B5EF4-FFF2-40B4-BE49-F238E27FC236}">
                <a16:creationId xmlns:a16="http://schemas.microsoft.com/office/drawing/2014/main" id="{60291D42-C03C-7450-94D9-256F5B923B0F}"/>
              </a:ext>
            </a:extLst>
          </p:cNvPr>
          <p:cNvSpPr/>
          <p:nvPr/>
        </p:nvSpPr>
        <p:spPr>
          <a:xfrm>
            <a:off x="8987774" y="935610"/>
            <a:ext cx="2539849" cy="3676978"/>
          </a:xfrm>
          <a:prstGeom prst="foldedCorner">
            <a:avLst/>
          </a:prstGeom>
          <a:gradFill>
            <a:gsLst>
              <a:gs pos="0">
                <a:schemeClr val="accent1">
                  <a:lumMod val="110000"/>
                  <a:satMod val="105000"/>
                  <a:tint val="67000"/>
                  <a:alpha val="62000"/>
                </a:schemeClr>
              </a:gs>
              <a:gs pos="50000">
                <a:schemeClr val="accent1">
                  <a:lumMod val="105000"/>
                  <a:satMod val="103000"/>
                  <a:tint val="73000"/>
                  <a:alpha val="83000"/>
                </a:schemeClr>
              </a:gs>
              <a:gs pos="100000">
                <a:schemeClr val="accent1">
                  <a:lumMod val="105000"/>
                  <a:satMod val="109000"/>
                  <a:tint val="81000"/>
                  <a:alpha val="84000"/>
                </a:schemeClr>
              </a:gs>
            </a:gsLst>
          </a:gradFill>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algn="ctr"/>
            <a:r>
              <a:rPr lang="en-IE" sz="1800" b="1" dirty="0"/>
              <a:t>          </a:t>
            </a:r>
            <a:r>
              <a:rPr lang="en-IE" b="1" dirty="0"/>
              <a:t>Want</a:t>
            </a:r>
            <a:r>
              <a:rPr lang="en-IE" sz="1800" b="1" dirty="0"/>
              <a:t> to save                        your program</a:t>
            </a:r>
            <a:r>
              <a:rPr lang="en-IE" b="1" dirty="0"/>
              <a:t>?</a:t>
            </a:r>
          </a:p>
          <a:p>
            <a:pPr algn="ctr"/>
            <a:r>
              <a:rPr lang="en-IE" b="1" dirty="0"/>
              <a:t>You can download it as a zipfile or export it to your Google Drive.</a:t>
            </a:r>
            <a:endParaRPr lang="en-IE" b="1" dirty="0">
              <a:cs typeface="Calibri"/>
            </a:endParaRPr>
          </a:p>
          <a:p>
            <a:pPr algn="ctr"/>
            <a:endParaRPr lang="en-IE" b="1"/>
          </a:p>
          <a:p>
            <a:pPr algn="ctr"/>
            <a:endParaRPr lang="en-IE" b="1"/>
          </a:p>
          <a:p>
            <a:pPr algn="ctr"/>
            <a:endParaRPr lang="en-IE" b="1">
              <a:latin typeface="Courier" panose="02070309020205020404" pitchFamily="49" charset="0"/>
            </a:endParaRPr>
          </a:p>
          <a:p>
            <a:pPr algn="ctr"/>
            <a:endParaRPr lang="en-IE" b="1">
              <a:latin typeface="Courier" panose="02070309020205020404" pitchFamily="49" charset="0"/>
            </a:endParaRPr>
          </a:p>
        </p:txBody>
      </p:sp>
      <p:grpSp>
        <p:nvGrpSpPr>
          <p:cNvPr id="11" name="Group 10">
            <a:extLst>
              <a:ext uri="{FF2B5EF4-FFF2-40B4-BE49-F238E27FC236}">
                <a16:creationId xmlns:a16="http://schemas.microsoft.com/office/drawing/2014/main" id="{7049CE6F-540E-31F4-86C1-ECEE798CC8FE}"/>
              </a:ext>
            </a:extLst>
          </p:cNvPr>
          <p:cNvGrpSpPr/>
          <p:nvPr/>
        </p:nvGrpSpPr>
        <p:grpSpPr>
          <a:xfrm>
            <a:off x="10233498" y="0"/>
            <a:ext cx="1958502" cy="657901"/>
            <a:chOff x="10233498" y="0"/>
            <a:chExt cx="1958502" cy="657901"/>
          </a:xfrm>
        </p:grpSpPr>
        <p:sp>
          <p:nvSpPr>
            <p:cNvPr id="12" name="Rectangle 11">
              <a:extLst>
                <a:ext uri="{FF2B5EF4-FFF2-40B4-BE49-F238E27FC236}">
                  <a16:creationId xmlns:a16="http://schemas.microsoft.com/office/drawing/2014/main" id="{CD0E2CAB-2871-40AB-2F00-F4F086439E11}"/>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3" name="Picture 12" descr="A blue and white clock&#10;&#10;Description automatically generated">
              <a:extLst>
                <a:ext uri="{FF2B5EF4-FFF2-40B4-BE49-F238E27FC236}">
                  <a16:creationId xmlns:a16="http://schemas.microsoft.com/office/drawing/2014/main" id="{1B75C1F1-FBEB-E17B-A155-367EF7C642FF}"/>
                </a:ext>
              </a:extLst>
            </p:cNvPr>
            <p:cNvPicPr>
              <a:picLocks noChangeAspect="1"/>
            </p:cNvPicPr>
            <p:nvPr/>
          </p:nvPicPr>
          <p:blipFill>
            <a:blip r:embed="rId3"/>
            <a:stretch>
              <a:fillRect/>
            </a:stretch>
          </p:blipFill>
          <p:spPr>
            <a:xfrm>
              <a:off x="10369684" y="60267"/>
              <a:ext cx="531779" cy="532213"/>
            </a:xfrm>
            <a:prstGeom prst="rect">
              <a:avLst/>
            </a:prstGeom>
          </p:spPr>
        </p:pic>
        <p:sp>
          <p:nvSpPr>
            <p:cNvPr id="14" name="TextBox 13">
              <a:extLst>
                <a:ext uri="{FF2B5EF4-FFF2-40B4-BE49-F238E27FC236}">
                  <a16:creationId xmlns:a16="http://schemas.microsoft.com/office/drawing/2014/main" id="{FBA1797D-E22F-5872-2394-42A60546CE68}"/>
                </a:ext>
              </a:extLst>
            </p:cNvPr>
            <p:cNvSpPr txBox="1"/>
            <p:nvPr/>
          </p:nvSpPr>
          <p:spPr>
            <a:xfrm>
              <a:off x="10880558" y="141708"/>
              <a:ext cx="1311442"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10 minutes</a:t>
              </a:r>
              <a:endParaRPr lang="en-IE">
                <a:solidFill>
                  <a:srgbClr val="005EAE"/>
                </a:solidFill>
              </a:endParaRPr>
            </a:p>
          </p:txBody>
        </p:sp>
      </p:grpSp>
      <p:pic>
        <p:nvPicPr>
          <p:cNvPr id="16" name="Picture 15" descr="A blue and black logo&#10;&#10;Description automatically generated">
            <a:extLst>
              <a:ext uri="{FF2B5EF4-FFF2-40B4-BE49-F238E27FC236}">
                <a16:creationId xmlns:a16="http://schemas.microsoft.com/office/drawing/2014/main" id="{95C1504D-8C7A-784A-BFD9-3AD00D82FB6C}"/>
              </a:ext>
            </a:extLst>
          </p:cNvPr>
          <p:cNvPicPr>
            <a:picLocks noChangeAspect="1"/>
          </p:cNvPicPr>
          <p:nvPr/>
        </p:nvPicPr>
        <p:blipFill>
          <a:blip r:embed="rId4"/>
          <a:stretch>
            <a:fillRect/>
          </a:stretch>
        </p:blipFill>
        <p:spPr>
          <a:xfrm>
            <a:off x="8987431" y="907112"/>
            <a:ext cx="680677" cy="680122"/>
          </a:xfrm>
          <a:prstGeom prst="rect">
            <a:avLst/>
          </a:prstGeom>
        </p:spPr>
      </p:pic>
      <p:pic>
        <p:nvPicPr>
          <p:cNvPr id="17" name="Graphic 16" descr="Lights On with solid fill">
            <a:extLst>
              <a:ext uri="{FF2B5EF4-FFF2-40B4-BE49-F238E27FC236}">
                <a16:creationId xmlns:a16="http://schemas.microsoft.com/office/drawing/2014/main" id="{3206FF5C-DA68-CC93-8664-E95F4434815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52612" y="5140593"/>
            <a:ext cx="540110" cy="540110"/>
          </a:xfrm>
          <a:prstGeom prst="rect">
            <a:avLst/>
          </a:prstGeom>
        </p:spPr>
      </p:pic>
      <p:pic>
        <p:nvPicPr>
          <p:cNvPr id="7" name="Picture 6" descr="Pytch screenshot highlighting &quot;Download as zipfile&quot; and &quot;Export to Google Drive&quot; options from drop-down menu.">
            <a:extLst>
              <a:ext uri="{FF2B5EF4-FFF2-40B4-BE49-F238E27FC236}">
                <a16:creationId xmlns:a16="http://schemas.microsoft.com/office/drawing/2014/main" id="{C8A313B0-64BE-A4B4-EBA3-06C30A68D51E}"/>
              </a:ext>
            </a:extLst>
          </p:cNvPr>
          <p:cNvPicPr>
            <a:picLocks noChangeAspect="1"/>
          </p:cNvPicPr>
          <p:nvPr/>
        </p:nvPicPr>
        <p:blipFill>
          <a:blip r:embed="rId7"/>
          <a:srcRect l="3151" r="-694" b="19776"/>
          <a:stretch/>
        </p:blipFill>
        <p:spPr>
          <a:xfrm>
            <a:off x="9323260" y="2825387"/>
            <a:ext cx="1891199" cy="1331774"/>
          </a:xfrm>
          <a:prstGeom prst="rect">
            <a:avLst/>
          </a:prstGeom>
        </p:spPr>
      </p:pic>
    </p:spTree>
    <p:extLst>
      <p:ext uri="{BB962C8B-B14F-4D97-AF65-F5344CB8AC3E}">
        <p14:creationId xmlns:p14="http://schemas.microsoft.com/office/powerpoint/2010/main" val="2951462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09658"/>
            <a:ext cx="9949033" cy="3216578"/>
          </a:xfrm>
        </p:spPr>
        <p:txBody>
          <a:bodyPr vert="horz" lIns="91440" tIns="45720" rIns="91440" bIns="45720" rtlCol="0" anchor="t">
            <a:normAutofit/>
          </a:bodyPr>
          <a:lstStyle/>
          <a:p>
            <a:pPr marL="0" indent="0">
              <a:buNone/>
            </a:pPr>
            <a:r>
              <a:rPr lang="en-IE" sz="2400"/>
              <a:t>Today we have:</a:t>
            </a:r>
          </a:p>
          <a:p>
            <a:pPr marL="0" indent="0">
              <a:buNone/>
            </a:pPr>
            <a:r>
              <a:rPr lang="en-IE" sz="2400"/>
              <a:t>1. Learned about Python and </a:t>
            </a:r>
            <a:r>
              <a:rPr lang="en-IE" sz="2400" err="1"/>
              <a:t>Pytch</a:t>
            </a:r>
            <a:endParaRPr lang="en-IE" sz="2400"/>
          </a:p>
          <a:p>
            <a:pPr marL="0" indent="0">
              <a:buNone/>
            </a:pPr>
            <a:r>
              <a:rPr lang="en-IE" sz="2400" dirty="0"/>
              <a:t>2. Learned how to make a </a:t>
            </a:r>
            <a:r>
              <a:rPr lang="en-IE" sz="2400" dirty="0" err="1"/>
              <a:t>Pytch</a:t>
            </a:r>
            <a:r>
              <a:rPr lang="en-IE" sz="2400"/>
              <a:t> project that shows a talking snake</a:t>
            </a:r>
          </a:p>
          <a:p>
            <a:pPr marL="0" indent="0">
              <a:buNone/>
            </a:pPr>
            <a:r>
              <a:rPr lang="en-IE" sz="2400" dirty="0"/>
              <a:t>3. Learned how to modify a </a:t>
            </a:r>
            <a:r>
              <a:rPr lang="en-IE" sz="2400" dirty="0" err="1"/>
              <a:t>Pytch</a:t>
            </a:r>
            <a:r>
              <a:rPr lang="en-IE" sz="2400"/>
              <a:t> project to make it our own</a:t>
            </a:r>
          </a:p>
          <a:p>
            <a:pPr marL="0" indent="0">
              <a:buNone/>
            </a:pPr>
            <a:endParaRPr lang="en-IE" sz="2400"/>
          </a:p>
          <a:p>
            <a:pPr marL="0" indent="0">
              <a:buNone/>
            </a:pPr>
            <a:r>
              <a:rPr lang="en-IE" sz="2400"/>
              <a:t>In the coming weeks we will learn more about Python with </a:t>
            </a:r>
            <a:r>
              <a:rPr lang="en-IE" sz="2400" err="1"/>
              <a:t>Pytch</a:t>
            </a:r>
            <a:r>
              <a:rPr lang="en-IE" sz="2400"/>
              <a:t> and create our own projects.</a:t>
            </a:r>
          </a:p>
        </p:txBody>
      </p:sp>
    </p:spTree>
    <p:extLst>
      <p:ext uri="{BB962C8B-B14F-4D97-AF65-F5344CB8AC3E}">
        <p14:creationId xmlns:p14="http://schemas.microsoft.com/office/powerpoint/2010/main" val="4959616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7" ma:contentTypeDescription="Create a new document." ma:contentTypeScope="" ma:versionID="5ff88d9bbdcaf93512dd18fd937815ab">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9e5f3f306ea7c69f89720814953eab60"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4C0F7EB-B81B-4E6B-9951-87489F0299D6}">
  <ds:schemaRefs>
    <ds:schemaRef ds:uri="http://schemas.microsoft.com/office/2006/metadata/properties"/>
    <ds:schemaRef ds:uri="http://purl.org/dc/terms/"/>
    <ds:schemaRef ds:uri="http://schemas.microsoft.com/office/2006/documentManagement/types"/>
    <ds:schemaRef ds:uri="http://purl.org/dc/elements/1.1/"/>
    <ds:schemaRef ds:uri="http://www.w3.org/XML/1998/namespace"/>
    <ds:schemaRef ds:uri="5b9f464e-49fe-4c36-aa9b-ff899366bd41"/>
    <ds:schemaRef ds:uri="efcb0734-e8c9-4514-b3c2-081ae4e043c7"/>
    <ds:schemaRef ds:uri="http://schemas.openxmlformats.org/package/2006/metadata/core-properties"/>
    <ds:schemaRef ds:uri="http://schemas.microsoft.com/office/infopath/2007/PartnerControls"/>
    <ds:schemaRef ds:uri="http://purl.org/dc/dcmitype/"/>
  </ds:schemaRefs>
</ds:datastoreItem>
</file>

<file path=customXml/itemProps2.xml><?xml version="1.0" encoding="utf-8"?>
<ds:datastoreItem xmlns:ds="http://schemas.openxmlformats.org/officeDocument/2006/customXml" ds:itemID="{80423405-284B-46B8-8AE3-B4FBE5CC271B}"/>
</file>

<file path=customXml/itemProps3.xml><?xml version="1.0" encoding="utf-8"?>
<ds:datastoreItem xmlns:ds="http://schemas.openxmlformats.org/officeDocument/2006/customXml" ds:itemID="{B1910B29-41EA-477F-918D-84707A7C7B4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TotalTime>
  <Words>2320</Words>
  <Application>Microsoft Office PowerPoint</Application>
  <PresentationFormat>Widescreen</PresentationFormat>
  <Paragraphs>158</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Lesson 1</vt:lpstr>
      <vt:lpstr>Python and Pytch</vt:lpstr>
      <vt:lpstr>Getting started</vt:lpstr>
      <vt:lpstr>Pytch Sprites</vt:lpstr>
      <vt:lpstr>Now work in pairs – Worksheet 1</vt:lpstr>
      <vt:lpstr>Try it out</vt:lpstr>
      <vt:lpstr>Questions to do in pairs – Worksheet 2</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Glenn Strong</cp:lastModifiedBy>
  <cp:revision>72</cp:revision>
  <dcterms:created xsi:type="dcterms:W3CDTF">2023-06-19T09:20:43Z</dcterms:created>
  <dcterms:modified xsi:type="dcterms:W3CDTF">2026-01-28T15:21:58Z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0x010100E9067B9E6A74DF449C3B061A05CC32B2</vt:lpwstr>
  </property>
  <property fmtid="{D5CDD505-2E9C-101B-9397-08002B2CF9AE}" pid="3" name="MediaServiceImageTags">
    <vt:lpwstr/>
  </property>
</Properties>
</file>