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57" r:id="rId5"/>
    <p:sldId id="258" r:id="rId6"/>
    <p:sldId id="274" r:id="rId7"/>
    <p:sldId id="259" r:id="rId8"/>
    <p:sldId id="273" r:id="rId9"/>
    <p:sldId id="267" r:id="rId10"/>
    <p:sldId id="265" r:id="rId11"/>
    <p:sldId id="268" r:id="rId12"/>
    <p:sldId id="27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6EB6"/>
    <a:srgbClr val="934BC9"/>
    <a:srgbClr val="005EAE"/>
    <a:srgbClr val="009900"/>
    <a:srgbClr val="D37272"/>
    <a:srgbClr val="5091C7"/>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121986-8A4F-06C5-2408-B1C39BA22247}" v="3" dt="2023-09-19T19:22:06.89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28" y="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 Fiori" userId="8d5d1af3-5ce2-49fd-9c82-7afe86d89eed" providerId="ADAL" clId="{C389B29C-D681-4FF2-AB9C-09653398A7D9}"/>
    <pc:docChg chg="undo custSel delSld modSld modMainMaster">
      <pc:chgData name="Sara Fiori" userId="8d5d1af3-5ce2-49fd-9c82-7afe86d89eed" providerId="ADAL" clId="{C389B29C-D681-4FF2-AB9C-09653398A7D9}" dt="2023-09-20T14:14:21.626" v="309"/>
      <pc:docMkLst>
        <pc:docMk/>
      </pc:docMkLst>
      <pc:sldChg chg="modTransition">
        <pc:chgData name="Sara Fiori" userId="8d5d1af3-5ce2-49fd-9c82-7afe86d89eed" providerId="ADAL" clId="{C389B29C-D681-4FF2-AB9C-09653398A7D9}" dt="2023-09-18T17:01:52.665" v="291"/>
        <pc:sldMkLst>
          <pc:docMk/>
          <pc:sldMk cId="2874814801" sldId="257"/>
        </pc:sldMkLst>
      </pc:sldChg>
      <pc:sldChg chg="modSp mod modTransition modAnim">
        <pc:chgData name="Sara Fiori" userId="8d5d1af3-5ce2-49fd-9c82-7afe86d89eed" providerId="ADAL" clId="{C389B29C-D681-4FF2-AB9C-09653398A7D9}" dt="2023-09-18T17:01:52.665" v="291"/>
        <pc:sldMkLst>
          <pc:docMk/>
          <pc:sldMk cId="3452831472" sldId="258"/>
        </pc:sldMkLst>
        <pc:spChg chg="mod">
          <ac:chgData name="Sara Fiori" userId="8d5d1af3-5ce2-49fd-9c82-7afe86d89eed" providerId="ADAL" clId="{C389B29C-D681-4FF2-AB9C-09653398A7D9}" dt="2023-09-15T14:26:43.088" v="132" actId="1076"/>
          <ac:spMkLst>
            <pc:docMk/>
            <pc:sldMk cId="3452831472" sldId="258"/>
            <ac:spMk id="5" creationId="{FD25E900-D3DB-30C4-B4E5-A838F25FF335}"/>
          </ac:spMkLst>
        </pc:spChg>
        <pc:spChg chg="mod">
          <ac:chgData name="Sara Fiori" userId="8d5d1af3-5ce2-49fd-9c82-7afe86d89eed" providerId="ADAL" clId="{C389B29C-D681-4FF2-AB9C-09653398A7D9}" dt="2023-09-15T11:34:24.773" v="98" actId="20577"/>
          <ac:spMkLst>
            <pc:docMk/>
            <pc:sldMk cId="3452831472" sldId="258"/>
            <ac:spMk id="6" creationId="{7F0E04AF-4C20-A425-435B-6C97A01C3831}"/>
          </ac:spMkLst>
        </pc:spChg>
        <pc:spChg chg="mod">
          <ac:chgData name="Sara Fiori" userId="8d5d1af3-5ce2-49fd-9c82-7afe86d89eed" providerId="ADAL" clId="{C389B29C-D681-4FF2-AB9C-09653398A7D9}" dt="2023-09-15T11:33:19.830" v="95" actId="1076"/>
          <ac:spMkLst>
            <pc:docMk/>
            <pc:sldMk cId="3452831472" sldId="258"/>
            <ac:spMk id="10" creationId="{455118A6-CA0C-E5A3-3297-31F0517185B5}"/>
          </ac:spMkLst>
        </pc:spChg>
      </pc:sldChg>
      <pc:sldChg chg="modSp mod modTransition modAnim addCm delCm">
        <pc:chgData name="Sara Fiori" userId="8d5d1af3-5ce2-49fd-9c82-7afe86d89eed" providerId="ADAL" clId="{C389B29C-D681-4FF2-AB9C-09653398A7D9}" dt="2023-09-20T14:14:21.626" v="309"/>
        <pc:sldMkLst>
          <pc:docMk/>
          <pc:sldMk cId="2328375638" sldId="259"/>
        </pc:sldMkLst>
        <pc:spChg chg="mod">
          <ac:chgData name="Sara Fiori" userId="8d5d1af3-5ce2-49fd-9c82-7afe86d89eed" providerId="ADAL" clId="{C389B29C-D681-4FF2-AB9C-09653398A7D9}" dt="2023-09-15T11:31:47.489" v="77" actId="108"/>
          <ac:spMkLst>
            <pc:docMk/>
            <pc:sldMk cId="2328375638" sldId="259"/>
            <ac:spMk id="5" creationId="{78422385-A632-31EE-1173-6C32F94591F8}"/>
          </ac:spMkLst>
        </pc:spChg>
        <pc:spChg chg="mod">
          <ac:chgData name="Sara Fiori" userId="8d5d1af3-5ce2-49fd-9c82-7afe86d89eed" providerId="ADAL" clId="{C389B29C-D681-4FF2-AB9C-09653398A7D9}" dt="2023-09-15T11:32:06.775" v="81" actId="113"/>
          <ac:spMkLst>
            <pc:docMk/>
            <pc:sldMk cId="2328375638" sldId="259"/>
            <ac:spMk id="7" creationId="{B9302B36-5050-5723-8D0B-9919D294A153}"/>
          </ac:spMkLst>
        </pc:spChg>
        <pc:spChg chg="mod">
          <ac:chgData name="Sara Fiori" userId="8d5d1af3-5ce2-49fd-9c82-7afe86d89eed" providerId="ADAL" clId="{C389B29C-D681-4FF2-AB9C-09653398A7D9}" dt="2023-09-15T14:41:54.510" v="141" actId="1036"/>
          <ac:spMkLst>
            <pc:docMk/>
            <pc:sldMk cId="2328375638" sldId="259"/>
            <ac:spMk id="8" creationId="{AC313927-70CE-343D-82EE-00E4D79CB535}"/>
          </ac:spMkLst>
        </pc:spChg>
        <pc:spChg chg="mod">
          <ac:chgData name="Sara Fiori" userId="8d5d1af3-5ce2-49fd-9c82-7afe86d89eed" providerId="ADAL" clId="{C389B29C-D681-4FF2-AB9C-09653398A7D9}" dt="2023-09-15T14:41:54.510" v="141" actId="1036"/>
          <ac:spMkLst>
            <pc:docMk/>
            <pc:sldMk cId="2328375638" sldId="259"/>
            <ac:spMk id="14" creationId="{93872B47-C652-5478-55A8-55AA9B6F8393}"/>
          </ac:spMkLst>
        </pc:spChg>
        <pc:spChg chg="mod">
          <ac:chgData name="Sara Fiori" userId="8d5d1af3-5ce2-49fd-9c82-7afe86d89eed" providerId="ADAL" clId="{C389B29C-D681-4FF2-AB9C-09653398A7D9}" dt="2023-09-15T14:41:54.510" v="141" actId="1036"/>
          <ac:spMkLst>
            <pc:docMk/>
            <pc:sldMk cId="2328375638" sldId="259"/>
            <ac:spMk id="16" creationId="{EDF1317D-F2FF-BE86-5673-5E6EF29A25ED}"/>
          </ac:spMkLst>
        </pc:spChg>
        <pc:cxnChg chg="mod">
          <ac:chgData name="Sara Fiori" userId="8d5d1af3-5ce2-49fd-9c82-7afe86d89eed" providerId="ADAL" clId="{C389B29C-D681-4FF2-AB9C-09653398A7D9}" dt="2023-09-15T14:41:54.510" v="141" actId="1036"/>
          <ac:cxnSpMkLst>
            <pc:docMk/>
            <pc:sldMk cId="2328375638" sldId="259"/>
            <ac:cxnSpMk id="9" creationId="{81E54D0D-97AC-6DAF-CA75-B85FCCE95F84}"/>
          </ac:cxnSpMkLst>
        </pc:cxnChg>
        <pc:cxnChg chg="mod">
          <ac:chgData name="Sara Fiori" userId="8d5d1af3-5ce2-49fd-9c82-7afe86d89eed" providerId="ADAL" clId="{C389B29C-D681-4FF2-AB9C-09653398A7D9}" dt="2023-09-15T14:41:54.510" v="141" actId="1036"/>
          <ac:cxnSpMkLst>
            <pc:docMk/>
            <pc:sldMk cId="2328375638" sldId="259"/>
            <ac:cxnSpMk id="15" creationId="{263C54B1-605B-1DA5-2568-02AA5F531D28}"/>
          </ac:cxnSpMkLst>
        </pc:cxnChg>
      </pc:sldChg>
      <pc:sldChg chg="addSp delSp modSp mod modTransition delCm modCm">
        <pc:chgData name="Sara Fiori" userId="8d5d1af3-5ce2-49fd-9c82-7afe86d89eed" providerId="ADAL" clId="{C389B29C-D681-4FF2-AB9C-09653398A7D9}" dt="2023-09-20T14:12:37.528" v="300"/>
        <pc:sldMkLst>
          <pc:docMk/>
          <pc:sldMk cId="1778438167" sldId="265"/>
        </pc:sldMkLst>
        <pc:spChg chg="mod">
          <ac:chgData name="Sara Fiori" userId="8d5d1af3-5ce2-49fd-9c82-7afe86d89eed" providerId="ADAL" clId="{C389B29C-D681-4FF2-AB9C-09653398A7D9}" dt="2023-09-15T13:37:24.245" v="111" actId="20577"/>
          <ac:spMkLst>
            <pc:docMk/>
            <pc:sldMk cId="1778438167" sldId="265"/>
            <ac:spMk id="2" creationId="{9C3EC4E7-45E2-D2A6-611D-8EC9D6EA916B}"/>
          </ac:spMkLst>
        </pc:spChg>
        <pc:spChg chg="add del mod">
          <ac:chgData name="Sara Fiori" userId="8d5d1af3-5ce2-49fd-9c82-7afe86d89eed" providerId="ADAL" clId="{C389B29C-D681-4FF2-AB9C-09653398A7D9}" dt="2023-09-18T15:36:38.319" v="211" actId="1036"/>
          <ac:spMkLst>
            <pc:docMk/>
            <pc:sldMk cId="1778438167" sldId="265"/>
            <ac:spMk id="3" creationId="{4BEB1960-B3A2-0A0B-11CD-ECD6F577138E}"/>
          </ac:spMkLst>
        </pc:spChg>
        <pc:spChg chg="del">
          <ac:chgData name="Sara Fiori" userId="8d5d1af3-5ce2-49fd-9c82-7afe86d89eed" providerId="ADAL" clId="{C389B29C-D681-4FF2-AB9C-09653398A7D9}" dt="2023-09-15T11:28:45.869" v="43" actId="478"/>
          <ac:spMkLst>
            <pc:docMk/>
            <pc:sldMk cId="1778438167" sldId="265"/>
            <ac:spMk id="3" creationId="{BF83CC44-54BF-3FA6-E414-F5DCACB7DF51}"/>
          </ac:spMkLst>
        </pc:spChg>
        <pc:spChg chg="mod">
          <ac:chgData name="Sara Fiori" userId="8d5d1af3-5ce2-49fd-9c82-7afe86d89eed" providerId="ADAL" clId="{C389B29C-D681-4FF2-AB9C-09653398A7D9}" dt="2023-09-18T15:40:25.757" v="280" actId="20577"/>
          <ac:spMkLst>
            <pc:docMk/>
            <pc:sldMk cId="1778438167" sldId="265"/>
            <ac:spMk id="4" creationId="{324489CB-FA16-84C7-4E79-5890E9C939CD}"/>
          </ac:spMkLst>
        </pc:spChg>
        <pc:spChg chg="mod">
          <ac:chgData name="Sara Fiori" userId="8d5d1af3-5ce2-49fd-9c82-7afe86d89eed" providerId="ADAL" clId="{C389B29C-D681-4FF2-AB9C-09653398A7D9}" dt="2023-09-18T15:36:57.752" v="213" actId="1036"/>
          <ac:spMkLst>
            <pc:docMk/>
            <pc:sldMk cId="1778438167" sldId="265"/>
            <ac:spMk id="7" creationId="{8F81FC24-90B5-E3F8-D228-A3E51ACE3FB1}"/>
          </ac:spMkLst>
        </pc:spChg>
        <pc:spChg chg="add del mod">
          <ac:chgData name="Sara Fiori" userId="8d5d1af3-5ce2-49fd-9c82-7afe86d89eed" providerId="ADAL" clId="{C389B29C-D681-4FF2-AB9C-09653398A7D9}" dt="2023-09-18T15:36:20.500" v="204" actId="478"/>
          <ac:spMkLst>
            <pc:docMk/>
            <pc:sldMk cId="1778438167" sldId="265"/>
            <ac:spMk id="10" creationId="{1B7F0A01-1773-0EF3-23C3-A5E69F835B60}"/>
          </ac:spMkLst>
        </pc:spChg>
        <pc:spChg chg="add del mod">
          <ac:chgData name="Sara Fiori" userId="8d5d1af3-5ce2-49fd-9c82-7afe86d89eed" providerId="ADAL" clId="{C389B29C-D681-4FF2-AB9C-09653398A7D9}" dt="2023-09-15T11:28:47.461" v="44" actId="478"/>
          <ac:spMkLst>
            <pc:docMk/>
            <pc:sldMk cId="1778438167" sldId="265"/>
            <ac:spMk id="12" creationId="{F6FA4C8E-9625-4DD4-5EE1-73A448B55293}"/>
          </ac:spMkLst>
        </pc:spChg>
      </pc:sldChg>
      <pc:sldChg chg="addSp delSp modSp mod modTransition delCm modCm">
        <pc:chgData name="Sara Fiori" userId="8d5d1af3-5ce2-49fd-9c82-7afe86d89eed" providerId="ADAL" clId="{C389B29C-D681-4FF2-AB9C-09653398A7D9}" dt="2023-09-20T14:12:43.614" v="301"/>
        <pc:sldMkLst>
          <pc:docMk/>
          <pc:sldMk cId="2559083335" sldId="267"/>
        </pc:sldMkLst>
        <pc:spChg chg="add del mod">
          <ac:chgData name="Sara Fiori" userId="8d5d1af3-5ce2-49fd-9c82-7afe86d89eed" providerId="ADAL" clId="{C389B29C-D681-4FF2-AB9C-09653398A7D9}" dt="2023-09-15T11:27:57.540" v="30"/>
          <ac:spMkLst>
            <pc:docMk/>
            <pc:sldMk cId="2559083335" sldId="267"/>
            <ac:spMk id="6" creationId="{C804A84B-3011-A573-360C-036E5BADB5C8}"/>
          </ac:spMkLst>
        </pc:spChg>
        <pc:spChg chg="mod">
          <ac:chgData name="Sara Fiori" userId="8d5d1af3-5ce2-49fd-9c82-7afe86d89eed" providerId="ADAL" clId="{C389B29C-D681-4FF2-AB9C-09653398A7D9}" dt="2023-09-15T15:30:50.701" v="154" actId="20577"/>
          <ac:spMkLst>
            <pc:docMk/>
            <pc:sldMk cId="2559083335" sldId="267"/>
            <ac:spMk id="7" creationId="{FB75EE5F-262B-70A0-314B-C2041F067ED4}"/>
          </ac:spMkLst>
        </pc:spChg>
        <pc:spChg chg="del">
          <ac:chgData name="Sara Fiori" userId="8d5d1af3-5ce2-49fd-9c82-7afe86d89eed" providerId="ADAL" clId="{C389B29C-D681-4FF2-AB9C-09653398A7D9}" dt="2023-09-15T11:28:35.469" v="38" actId="478"/>
          <ac:spMkLst>
            <pc:docMk/>
            <pc:sldMk cId="2559083335" sldId="267"/>
            <ac:spMk id="8" creationId="{7358AA15-BD39-0F59-73C4-23D65395BD55}"/>
          </ac:spMkLst>
        </pc:spChg>
        <pc:spChg chg="add mod">
          <ac:chgData name="Sara Fiori" userId="8d5d1af3-5ce2-49fd-9c82-7afe86d89eed" providerId="ADAL" clId="{C389B29C-D681-4FF2-AB9C-09653398A7D9}" dt="2023-09-15T11:28:41.153" v="41" actId="1076"/>
          <ac:spMkLst>
            <pc:docMk/>
            <pc:sldMk cId="2559083335" sldId="267"/>
            <ac:spMk id="9" creationId="{7E624518-C592-46A4-5AA8-9039269AC5E0}"/>
          </ac:spMkLst>
        </pc:spChg>
        <pc:spChg chg="add del mod">
          <ac:chgData name="Sara Fiori" userId="8d5d1af3-5ce2-49fd-9c82-7afe86d89eed" providerId="ADAL" clId="{C389B29C-D681-4FF2-AB9C-09653398A7D9}" dt="2023-09-15T11:28:38.106" v="40" actId="478"/>
          <ac:spMkLst>
            <pc:docMk/>
            <pc:sldMk cId="2559083335" sldId="267"/>
            <ac:spMk id="11" creationId="{16E736E9-800E-CA5C-3F83-7D2A9954FE55}"/>
          </ac:spMkLst>
        </pc:spChg>
      </pc:sldChg>
      <pc:sldChg chg="modSp mod modTransition delCm">
        <pc:chgData name="Sara Fiori" userId="8d5d1af3-5ce2-49fd-9c82-7afe86d89eed" providerId="ADAL" clId="{C389B29C-D681-4FF2-AB9C-09653398A7D9}" dt="2023-09-20T14:11:44.244" v="296"/>
        <pc:sldMkLst>
          <pc:docMk/>
          <pc:sldMk cId="2951462240" sldId="268"/>
        </pc:sldMkLst>
        <pc:spChg chg="mod">
          <ac:chgData name="Sara Fiori" userId="8d5d1af3-5ce2-49fd-9c82-7afe86d89eed" providerId="ADAL" clId="{C389B29C-D681-4FF2-AB9C-09653398A7D9}" dt="2023-09-18T15:37:11.486" v="226" actId="1035"/>
          <ac:spMkLst>
            <pc:docMk/>
            <pc:sldMk cId="2951462240" sldId="268"/>
            <ac:spMk id="2" creationId="{9C3EC4E7-45E2-D2A6-611D-8EC9D6EA916B}"/>
          </ac:spMkLst>
        </pc:spChg>
        <pc:spChg chg="mod">
          <ac:chgData name="Sara Fiori" userId="8d5d1af3-5ce2-49fd-9c82-7afe86d89eed" providerId="ADAL" clId="{C389B29C-D681-4FF2-AB9C-09653398A7D9}" dt="2023-09-18T15:37:19.292" v="229" actId="27636"/>
          <ac:spMkLst>
            <pc:docMk/>
            <pc:sldMk cId="2951462240" sldId="268"/>
            <ac:spMk id="4" creationId="{324489CB-FA16-84C7-4E79-5890E9C939CD}"/>
          </ac:spMkLst>
        </pc:spChg>
        <pc:spChg chg="mod">
          <ac:chgData name="Sara Fiori" userId="8d5d1af3-5ce2-49fd-9c82-7afe86d89eed" providerId="ADAL" clId="{C389B29C-D681-4FF2-AB9C-09653398A7D9}" dt="2023-09-18T15:37:31.247" v="252" actId="1036"/>
          <ac:spMkLst>
            <pc:docMk/>
            <pc:sldMk cId="2951462240" sldId="268"/>
            <ac:spMk id="5" creationId="{4AE8312F-AB9A-6BCB-7628-00DA964F5264}"/>
          </ac:spMkLst>
        </pc:spChg>
        <pc:spChg chg="mod">
          <ac:chgData name="Sara Fiori" userId="8d5d1af3-5ce2-49fd-9c82-7afe86d89eed" providerId="ADAL" clId="{C389B29C-D681-4FF2-AB9C-09653398A7D9}" dt="2023-09-18T15:40:54.221" v="283" actId="108"/>
          <ac:spMkLst>
            <pc:docMk/>
            <pc:sldMk cId="2951462240" sldId="268"/>
            <ac:spMk id="6" creationId="{74090989-CB43-F09A-17EB-37B8F3FCA46E}"/>
          </ac:spMkLst>
        </pc:spChg>
        <pc:spChg chg="mod">
          <ac:chgData name="Sara Fiori" userId="8d5d1af3-5ce2-49fd-9c82-7afe86d89eed" providerId="ADAL" clId="{C389B29C-D681-4FF2-AB9C-09653398A7D9}" dt="2023-09-18T15:38:25.697" v="264" actId="255"/>
          <ac:spMkLst>
            <pc:docMk/>
            <pc:sldMk cId="2951462240" sldId="268"/>
            <ac:spMk id="15" creationId="{E9BA4EA9-F86E-969A-81B5-FA976FA09CEA}"/>
          </ac:spMkLst>
        </pc:spChg>
        <pc:picChg chg="mod">
          <ac:chgData name="Sara Fiori" userId="8d5d1af3-5ce2-49fd-9c82-7afe86d89eed" providerId="ADAL" clId="{C389B29C-D681-4FF2-AB9C-09653398A7D9}" dt="2023-09-18T15:37:36.315" v="258" actId="1035"/>
          <ac:picMkLst>
            <pc:docMk/>
            <pc:sldMk cId="2951462240" sldId="268"/>
            <ac:picMk id="3" creationId="{63BBB325-5230-E2AE-F64D-13010E584BCA}"/>
          </ac:picMkLst>
        </pc:picChg>
      </pc:sldChg>
      <pc:sldChg chg="addSp modSp mod modTransition">
        <pc:chgData name="Sara Fiori" userId="8d5d1af3-5ce2-49fd-9c82-7afe86d89eed" providerId="ADAL" clId="{C389B29C-D681-4FF2-AB9C-09653398A7D9}" dt="2023-09-18T17:01:52.665" v="291"/>
        <pc:sldMkLst>
          <pc:docMk/>
          <pc:sldMk cId="1627826774" sldId="273"/>
        </pc:sldMkLst>
        <pc:spChg chg="mod">
          <ac:chgData name="Sara Fiori" userId="8d5d1af3-5ce2-49fd-9c82-7afe86d89eed" providerId="ADAL" clId="{C389B29C-D681-4FF2-AB9C-09653398A7D9}" dt="2023-09-15T11:22:32.168" v="10" actId="113"/>
          <ac:spMkLst>
            <pc:docMk/>
            <pc:sldMk cId="1627826774" sldId="273"/>
            <ac:spMk id="6" creationId="{58D6F7B8-5AEA-8F1B-3CB7-D4EE55A45B3E}"/>
          </ac:spMkLst>
        </pc:spChg>
        <pc:spChg chg="mod">
          <ac:chgData name="Sara Fiori" userId="8d5d1af3-5ce2-49fd-9c82-7afe86d89eed" providerId="ADAL" clId="{C389B29C-D681-4FF2-AB9C-09653398A7D9}" dt="2023-09-15T13:37:45.772" v="131" actId="1036"/>
          <ac:spMkLst>
            <pc:docMk/>
            <pc:sldMk cId="1627826774" sldId="273"/>
            <ac:spMk id="7" creationId="{FB75EE5F-262B-70A0-314B-C2041F067ED4}"/>
          </ac:spMkLst>
        </pc:spChg>
        <pc:spChg chg="mod">
          <ac:chgData name="Sara Fiori" userId="8d5d1af3-5ce2-49fd-9c82-7afe86d89eed" providerId="ADAL" clId="{C389B29C-D681-4FF2-AB9C-09653398A7D9}" dt="2023-09-15T13:37:45.772" v="131" actId="1036"/>
          <ac:spMkLst>
            <pc:docMk/>
            <pc:sldMk cId="1627826774" sldId="273"/>
            <ac:spMk id="9" creationId="{D4F93317-CD63-15A9-FE07-126DBC24A55E}"/>
          </ac:spMkLst>
        </pc:spChg>
        <pc:spChg chg="mod">
          <ac:chgData name="Sara Fiori" userId="8d5d1af3-5ce2-49fd-9c82-7afe86d89eed" providerId="ADAL" clId="{C389B29C-D681-4FF2-AB9C-09653398A7D9}" dt="2023-09-15T11:22:41.328" v="14" actId="113"/>
          <ac:spMkLst>
            <pc:docMk/>
            <pc:sldMk cId="1627826774" sldId="273"/>
            <ac:spMk id="12" creationId="{C614D9A9-E7DD-F3D9-DF58-06BDB5CBED09}"/>
          </ac:spMkLst>
        </pc:spChg>
        <pc:spChg chg="mod">
          <ac:chgData name="Sara Fiori" userId="8d5d1af3-5ce2-49fd-9c82-7afe86d89eed" providerId="ADAL" clId="{C389B29C-D681-4FF2-AB9C-09653398A7D9}" dt="2023-09-15T13:37:37.576" v="126"/>
          <ac:spMkLst>
            <pc:docMk/>
            <pc:sldMk cId="1627826774" sldId="273"/>
            <ac:spMk id="16" creationId="{2317C6D2-E92E-E9F3-BA12-668E04CDC563}"/>
          </ac:spMkLst>
        </pc:spChg>
        <pc:picChg chg="mod">
          <ac:chgData name="Sara Fiori" userId="8d5d1af3-5ce2-49fd-9c82-7afe86d89eed" providerId="ADAL" clId="{C389B29C-D681-4FF2-AB9C-09653398A7D9}" dt="2023-09-15T11:23:40.691" v="21" actId="29295"/>
          <ac:picMkLst>
            <pc:docMk/>
            <pc:sldMk cId="1627826774" sldId="273"/>
            <ac:picMk id="4" creationId="{0E81DDD9-863E-1324-1707-7D7A757CD912}"/>
          </ac:picMkLst>
        </pc:picChg>
        <pc:picChg chg="add mod">
          <ac:chgData name="Sara Fiori" userId="8d5d1af3-5ce2-49fd-9c82-7afe86d89eed" providerId="ADAL" clId="{C389B29C-D681-4FF2-AB9C-09653398A7D9}" dt="2023-09-15T11:23:46.362" v="22" actId="1076"/>
          <ac:picMkLst>
            <pc:docMk/>
            <pc:sldMk cId="1627826774" sldId="273"/>
            <ac:picMk id="10" creationId="{3D1284D2-3DB5-A511-CA01-E837C3CF71ED}"/>
          </ac:picMkLst>
        </pc:picChg>
      </pc:sldChg>
      <pc:sldChg chg="modSp modTransition modAnim">
        <pc:chgData name="Sara Fiori" userId="8d5d1af3-5ce2-49fd-9c82-7afe86d89eed" providerId="ADAL" clId="{C389B29C-D681-4FF2-AB9C-09653398A7D9}" dt="2023-09-18T17:01:52.665" v="291"/>
        <pc:sldMkLst>
          <pc:docMk/>
          <pc:sldMk cId="2056518471" sldId="274"/>
        </pc:sldMkLst>
        <pc:spChg chg="mod">
          <ac:chgData name="Sara Fiori" userId="8d5d1af3-5ce2-49fd-9c82-7afe86d89eed" providerId="ADAL" clId="{C389B29C-D681-4FF2-AB9C-09653398A7D9}" dt="2023-09-15T11:32:39.350" v="89" actId="207"/>
          <ac:spMkLst>
            <pc:docMk/>
            <pc:sldMk cId="2056518471" sldId="274"/>
            <ac:spMk id="7" creationId="{B9302B36-5050-5723-8D0B-9919D294A153}"/>
          </ac:spMkLst>
        </pc:spChg>
      </pc:sldChg>
      <pc:sldChg chg="del">
        <pc:chgData name="Sara Fiori" userId="8d5d1af3-5ce2-49fd-9c82-7afe86d89eed" providerId="ADAL" clId="{C389B29C-D681-4FF2-AB9C-09653398A7D9}" dt="2023-09-15T11:24:12.753" v="23" actId="2696"/>
        <pc:sldMkLst>
          <pc:docMk/>
          <pc:sldMk cId="1572771085" sldId="275"/>
        </pc:sldMkLst>
      </pc:sldChg>
      <pc:sldChg chg="modTransition">
        <pc:chgData name="Sara Fiori" userId="8d5d1af3-5ce2-49fd-9c82-7afe86d89eed" providerId="ADAL" clId="{C389B29C-D681-4FF2-AB9C-09653398A7D9}" dt="2023-09-18T17:01:52.665" v="291"/>
        <pc:sldMkLst>
          <pc:docMk/>
          <pc:sldMk cId="2390531131" sldId="277"/>
        </pc:sldMkLst>
      </pc:sldChg>
      <pc:sldChg chg="modTransition delCm">
        <pc:chgData name="Sara Fiori" userId="8d5d1af3-5ce2-49fd-9c82-7afe86d89eed" providerId="ADAL" clId="{C389B29C-D681-4FF2-AB9C-09653398A7D9}" dt="2023-09-20T14:12:00.224" v="297"/>
        <pc:sldMkLst>
          <pc:docMk/>
          <pc:sldMk cId="1106504690" sldId="278"/>
        </pc:sldMkLst>
      </pc:sldChg>
      <pc:sldChg chg="modTransition">
        <pc:chgData name="Sara Fiori" userId="8d5d1af3-5ce2-49fd-9c82-7afe86d89eed" providerId="ADAL" clId="{C389B29C-D681-4FF2-AB9C-09653398A7D9}" dt="2023-09-18T17:01:52.665" v="291"/>
        <pc:sldMkLst>
          <pc:docMk/>
          <pc:sldMk cId="2216447844" sldId="279"/>
        </pc:sldMkLst>
      </pc:sldChg>
      <pc:sldMasterChg chg="modTransition modSldLayout">
        <pc:chgData name="Sara Fiori" userId="8d5d1af3-5ce2-49fd-9c82-7afe86d89eed" providerId="ADAL" clId="{C389B29C-D681-4FF2-AB9C-09653398A7D9}" dt="2023-09-18T17:01:52.665" v="291"/>
        <pc:sldMasterMkLst>
          <pc:docMk/>
          <pc:sldMasterMk cId="3355883472" sldId="2147483648"/>
        </pc:sldMasterMkLst>
        <pc:sldLayoutChg chg="modTransition">
          <pc:chgData name="Sara Fiori" userId="8d5d1af3-5ce2-49fd-9c82-7afe86d89eed" providerId="ADAL" clId="{C389B29C-D681-4FF2-AB9C-09653398A7D9}" dt="2023-09-18T17:01:52.665" v="291"/>
          <pc:sldLayoutMkLst>
            <pc:docMk/>
            <pc:sldMasterMk cId="3355883472" sldId="2147483648"/>
            <pc:sldLayoutMk cId="311143668" sldId="2147483649"/>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779107556" sldId="2147483650"/>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4091572860" sldId="2147483651"/>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2164552858" sldId="2147483652"/>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425690004" sldId="2147483653"/>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3155100059" sldId="2147483654"/>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009656234" sldId="2147483655"/>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413696455" sldId="2147483656"/>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2301004494" sldId="2147483657"/>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3185699442" sldId="2147483658"/>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45304932" sldId="2147483659"/>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2383360203" sldId="2147483660"/>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67897615" sldId="2147483661"/>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499655893" sldId="2147483662"/>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353784799" sldId="2147483663"/>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2451276965" sldId="2147483664"/>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869888859" sldId="2147483665"/>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421214031" sldId="2147483666"/>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120063489" sldId="2147483667"/>
          </pc:sldLayoutMkLst>
        </pc:sldLayoutChg>
        <pc:sldLayoutChg chg="modTransition">
          <pc:chgData name="Sara Fiori" userId="8d5d1af3-5ce2-49fd-9c82-7afe86d89eed" providerId="ADAL" clId="{C389B29C-D681-4FF2-AB9C-09653398A7D9}" dt="2023-09-18T17:01:52.665" v="291"/>
          <pc:sldLayoutMkLst>
            <pc:docMk/>
            <pc:sldMasterMk cId="3355883472" sldId="2147483648"/>
            <pc:sldLayoutMk cId="2479186155" sldId="2147483668"/>
          </pc:sldLayoutMkLst>
        </pc:sldLayoutChg>
      </pc:sldMasterChg>
    </pc:docChg>
  </pc:docChgLst>
  <pc:docChgLst>
    <pc:chgData name="Glenn Strong" userId="513266d9-1981-46d5-98ec-edad0672ac4d" providerId="ADAL" clId="{41D9D37F-2AD2-3547-B73D-AD0041CD3BE4}"/>
    <pc:docChg chg="undo custSel modSld">
      <pc:chgData name="Glenn Strong" userId="513266d9-1981-46d5-98ec-edad0672ac4d" providerId="ADAL" clId="{41D9D37F-2AD2-3547-B73D-AD0041CD3BE4}" dt="2023-09-18T11:05:51.831" v="30" actId="20577"/>
      <pc:docMkLst>
        <pc:docMk/>
      </pc:docMkLst>
      <pc:sldChg chg="modSp">
        <pc:chgData name="Glenn Strong" userId="513266d9-1981-46d5-98ec-edad0672ac4d" providerId="ADAL" clId="{41D9D37F-2AD2-3547-B73D-AD0041CD3BE4}" dt="2023-09-18T10:54:14.356" v="3" actId="20577"/>
        <pc:sldMkLst>
          <pc:docMk/>
          <pc:sldMk cId="3452831472" sldId="258"/>
        </pc:sldMkLst>
        <pc:spChg chg="mod">
          <ac:chgData name="Glenn Strong" userId="513266d9-1981-46d5-98ec-edad0672ac4d" providerId="ADAL" clId="{41D9D37F-2AD2-3547-B73D-AD0041CD3BE4}" dt="2023-09-18T10:54:14.356" v="3" actId="20577"/>
          <ac:spMkLst>
            <pc:docMk/>
            <pc:sldMk cId="3452831472" sldId="258"/>
            <ac:spMk id="10" creationId="{455118A6-CA0C-E5A3-3297-31F0517185B5}"/>
          </ac:spMkLst>
        </pc:spChg>
      </pc:sldChg>
      <pc:sldChg chg="modSp mod modCm">
        <pc:chgData name="Glenn Strong" userId="513266d9-1981-46d5-98ec-edad0672ac4d" providerId="ADAL" clId="{41D9D37F-2AD2-3547-B73D-AD0041CD3BE4}" dt="2023-09-18T10:57:41.352" v="10" actId="20577"/>
        <pc:sldMkLst>
          <pc:docMk/>
          <pc:sldMk cId="2328375638" sldId="259"/>
        </pc:sldMkLst>
        <pc:spChg chg="mod">
          <ac:chgData name="Glenn Strong" userId="513266d9-1981-46d5-98ec-edad0672ac4d" providerId="ADAL" clId="{41D9D37F-2AD2-3547-B73D-AD0041CD3BE4}" dt="2023-09-18T10:56:58.227" v="7" actId="20577"/>
          <ac:spMkLst>
            <pc:docMk/>
            <pc:sldMk cId="2328375638" sldId="259"/>
            <ac:spMk id="2" creationId="{9C3EC4E7-45E2-D2A6-611D-8EC9D6EA916B}"/>
          </ac:spMkLst>
        </pc:spChg>
        <pc:spChg chg="mod">
          <ac:chgData name="Glenn Strong" userId="513266d9-1981-46d5-98ec-edad0672ac4d" providerId="ADAL" clId="{41D9D37F-2AD2-3547-B73D-AD0041CD3BE4}" dt="2023-09-18T10:57:41.352" v="10" actId="20577"/>
          <ac:spMkLst>
            <pc:docMk/>
            <pc:sldMk cId="2328375638" sldId="259"/>
            <ac:spMk id="16" creationId="{EDF1317D-F2FF-BE86-5673-5E6EF29A25ED}"/>
          </ac:spMkLst>
        </pc:spChg>
      </pc:sldChg>
      <pc:sldChg chg="modSp mod modCm">
        <pc:chgData name="Glenn Strong" userId="513266d9-1981-46d5-98ec-edad0672ac4d" providerId="ADAL" clId="{41D9D37F-2AD2-3547-B73D-AD0041CD3BE4}" dt="2023-09-18T11:05:51.831" v="30" actId="20577"/>
        <pc:sldMkLst>
          <pc:docMk/>
          <pc:sldMk cId="2951462240" sldId="268"/>
        </pc:sldMkLst>
        <pc:spChg chg="mod">
          <ac:chgData name="Glenn Strong" userId="513266d9-1981-46d5-98ec-edad0672ac4d" providerId="ADAL" clId="{41D9D37F-2AD2-3547-B73D-AD0041CD3BE4}" dt="2023-09-18T11:04:44.221" v="24" actId="20577"/>
          <ac:spMkLst>
            <pc:docMk/>
            <pc:sldMk cId="2951462240" sldId="268"/>
            <ac:spMk id="4" creationId="{324489CB-FA16-84C7-4E79-5890E9C939CD}"/>
          </ac:spMkLst>
        </pc:spChg>
        <pc:spChg chg="mod">
          <ac:chgData name="Glenn Strong" userId="513266d9-1981-46d5-98ec-edad0672ac4d" providerId="ADAL" clId="{41D9D37F-2AD2-3547-B73D-AD0041CD3BE4}" dt="2023-09-18T11:05:51.831" v="30" actId="20577"/>
          <ac:spMkLst>
            <pc:docMk/>
            <pc:sldMk cId="2951462240" sldId="268"/>
            <ac:spMk id="15" creationId="{E9BA4EA9-F86E-969A-81B5-FA976FA09CEA}"/>
          </ac:spMkLst>
        </pc:spChg>
      </pc:sldChg>
      <pc:sldChg chg="delSp modSp mod">
        <pc:chgData name="Glenn Strong" userId="513266d9-1981-46d5-98ec-edad0672ac4d" providerId="ADAL" clId="{41D9D37F-2AD2-3547-B73D-AD0041CD3BE4}" dt="2023-09-18T10:58:47.787" v="15" actId="1076"/>
        <pc:sldMkLst>
          <pc:docMk/>
          <pc:sldMk cId="1627826774" sldId="273"/>
        </pc:sldMkLst>
        <pc:spChg chg="mod">
          <ac:chgData name="Glenn Strong" userId="513266d9-1981-46d5-98ec-edad0672ac4d" providerId="ADAL" clId="{41D9D37F-2AD2-3547-B73D-AD0041CD3BE4}" dt="2023-09-18T10:58:47.787" v="15" actId="1076"/>
          <ac:spMkLst>
            <pc:docMk/>
            <pc:sldMk cId="1627826774" sldId="273"/>
            <ac:spMk id="7" creationId="{FB75EE5F-262B-70A0-314B-C2041F067ED4}"/>
          </ac:spMkLst>
        </pc:spChg>
        <pc:spChg chg="del">
          <ac:chgData name="Glenn Strong" userId="513266d9-1981-46d5-98ec-edad0672ac4d" providerId="ADAL" clId="{41D9D37F-2AD2-3547-B73D-AD0041CD3BE4}" dt="2023-09-18T10:58:32.215" v="11" actId="21"/>
          <ac:spMkLst>
            <pc:docMk/>
            <pc:sldMk cId="1627826774" sldId="273"/>
            <ac:spMk id="9" creationId="{D4F93317-CD63-15A9-FE07-126DBC24A55E}"/>
          </ac:spMkLst>
        </pc:spChg>
      </pc:sldChg>
      <pc:sldChg chg="modSp mod">
        <pc:chgData name="Glenn Strong" userId="513266d9-1981-46d5-98ec-edad0672ac4d" providerId="ADAL" clId="{41D9D37F-2AD2-3547-B73D-AD0041CD3BE4}" dt="2023-09-18T10:55:29.485" v="5" actId="14100"/>
        <pc:sldMkLst>
          <pc:docMk/>
          <pc:sldMk cId="2056518471" sldId="274"/>
        </pc:sldMkLst>
        <pc:spChg chg="mod">
          <ac:chgData name="Glenn Strong" userId="513266d9-1981-46d5-98ec-edad0672ac4d" providerId="ADAL" clId="{41D9D37F-2AD2-3547-B73D-AD0041CD3BE4}" dt="2023-09-18T10:55:29.485" v="5" actId="14100"/>
          <ac:spMkLst>
            <pc:docMk/>
            <pc:sldMk cId="2056518471" sldId="274"/>
            <ac:spMk id="11" creationId="{381B6E5F-8FA2-D889-D280-A9538A4C5476}"/>
          </ac:spMkLst>
        </pc:spChg>
      </pc:sldChg>
    </pc:docChg>
  </pc:docChgLst>
  <pc:docChgLst>
    <pc:chgData name="Sara Fiori" userId="8d5d1af3-5ce2-49fd-9c82-7afe86d89eed" providerId="ADAL" clId="{775AC3AE-9055-4920-BE8F-B7943821F57C}"/>
    <pc:docChg chg="delSld">
      <pc:chgData name="Sara Fiori" userId="8d5d1af3-5ce2-49fd-9c82-7afe86d89eed" providerId="ADAL" clId="{775AC3AE-9055-4920-BE8F-B7943821F57C}" dt="2023-09-20T15:51:58.308" v="2"/>
      <pc:docMkLst>
        <pc:docMk/>
      </pc:docMkLst>
      <pc:sldChg chg="delCm">
        <pc:chgData name="Sara Fiori" userId="8d5d1af3-5ce2-49fd-9c82-7afe86d89eed" providerId="ADAL" clId="{775AC3AE-9055-4920-BE8F-B7943821F57C}" dt="2023-09-20T15:51:58.308" v="2"/>
        <pc:sldMkLst>
          <pc:docMk/>
          <pc:sldMk cId="3452831472" sldId="258"/>
        </pc:sldMkLst>
      </pc:sldChg>
      <pc:sldChg chg="del">
        <pc:chgData name="Sara Fiori" userId="8d5d1af3-5ce2-49fd-9c82-7afe86d89eed" providerId="ADAL" clId="{775AC3AE-9055-4920-BE8F-B7943821F57C}" dt="2023-09-20T15:51:44.886" v="1" actId="47"/>
        <pc:sldMkLst>
          <pc:docMk/>
          <pc:sldMk cId="1106504690" sldId="278"/>
        </pc:sldMkLst>
      </pc:sldChg>
      <pc:sldChg chg="del">
        <pc:chgData name="Sara Fiori" userId="8d5d1af3-5ce2-49fd-9c82-7afe86d89eed" providerId="ADAL" clId="{775AC3AE-9055-4920-BE8F-B7943821F57C}" dt="2023-09-20T15:51:43.998" v="0" actId="47"/>
        <pc:sldMkLst>
          <pc:docMk/>
          <pc:sldMk cId="2216447844" sldId="279"/>
        </pc:sldMkLst>
      </pc:sldChg>
    </pc:docChg>
  </pc:docChgLst>
  <pc:docChgLst>
    <pc:chgData name="Duncan Wallace" userId="S::wallacdu@tcd.ie::0c736025-ae64-453b-b0dc-967271438fb1" providerId="AD" clId="Web-{E7D89129-3FB6-93CF-A775-E4168E1ADD7A}"/>
    <pc:docChg chg="modSld">
      <pc:chgData name="Duncan Wallace" userId="S::wallacdu@tcd.ie::0c736025-ae64-453b-b0dc-967271438fb1" providerId="AD" clId="Web-{E7D89129-3FB6-93CF-A775-E4168E1ADD7A}" dt="2023-09-18T11:05:30.103" v="1" actId="20577"/>
      <pc:docMkLst>
        <pc:docMk/>
      </pc:docMkLst>
      <pc:sldChg chg="modSp">
        <pc:chgData name="Duncan Wallace" userId="S::wallacdu@tcd.ie::0c736025-ae64-453b-b0dc-967271438fb1" providerId="AD" clId="Web-{E7D89129-3FB6-93CF-A775-E4168E1ADD7A}" dt="2023-09-18T11:05:30.103" v="1" actId="20577"/>
        <pc:sldMkLst>
          <pc:docMk/>
          <pc:sldMk cId="2951462240" sldId="268"/>
        </pc:sldMkLst>
        <pc:spChg chg="mod">
          <ac:chgData name="Duncan Wallace" userId="S::wallacdu@tcd.ie::0c736025-ae64-453b-b0dc-967271438fb1" providerId="AD" clId="Web-{E7D89129-3FB6-93CF-A775-E4168E1ADD7A}" dt="2023-09-18T11:05:30.103" v="1" actId="20577"/>
          <ac:spMkLst>
            <pc:docMk/>
            <pc:sldMk cId="2951462240" sldId="268"/>
            <ac:spMk id="15" creationId="{E9BA4EA9-F86E-969A-81B5-FA976FA09CEA}"/>
          </ac:spMkLst>
        </pc:spChg>
      </pc:sldChg>
    </pc:docChg>
  </pc:docChgLst>
  <pc:docChgLst>
    <pc:chgData name="Duncan Wallace" userId="S::wallacdu@tcd.ie::0c736025-ae64-453b-b0dc-967271438fb1" providerId="AD" clId="Web-{F5121986-8A4F-06C5-2408-B1C39BA22247}"/>
    <pc:docChg chg="modSld">
      <pc:chgData name="Duncan Wallace" userId="S::wallacdu@tcd.ie::0c736025-ae64-453b-b0dc-967271438fb1" providerId="AD" clId="Web-{F5121986-8A4F-06C5-2408-B1C39BA22247}" dt="2023-09-19T19:22:04.626" v="7" actId="20577"/>
      <pc:docMkLst>
        <pc:docMk/>
      </pc:docMkLst>
      <pc:sldChg chg="modSp modCm">
        <pc:chgData name="Duncan Wallace" userId="S::wallacdu@tcd.ie::0c736025-ae64-453b-b0dc-967271438fb1" providerId="AD" clId="Web-{F5121986-8A4F-06C5-2408-B1C39BA22247}" dt="2023-09-19T19:19:11.591" v="1" actId="20577"/>
        <pc:sldMkLst>
          <pc:docMk/>
          <pc:sldMk cId="1778438167" sldId="265"/>
        </pc:sldMkLst>
        <pc:spChg chg="mod">
          <ac:chgData name="Duncan Wallace" userId="S::wallacdu@tcd.ie::0c736025-ae64-453b-b0dc-967271438fb1" providerId="AD" clId="Web-{F5121986-8A4F-06C5-2408-B1C39BA22247}" dt="2023-09-19T19:19:11.591" v="1" actId="20577"/>
          <ac:spMkLst>
            <pc:docMk/>
            <pc:sldMk cId="1778438167" sldId="265"/>
            <ac:spMk id="4" creationId="{324489CB-FA16-84C7-4E79-5890E9C939CD}"/>
          </ac:spMkLst>
        </pc:spChg>
      </pc:sldChg>
      <pc:sldChg chg="modSp modCm">
        <pc:chgData name="Duncan Wallace" userId="S::wallacdu@tcd.ie::0c736025-ae64-453b-b0dc-967271438fb1" providerId="AD" clId="Web-{F5121986-8A4F-06C5-2408-B1C39BA22247}" dt="2023-09-19T19:22:04.626" v="7" actId="20577"/>
        <pc:sldMkLst>
          <pc:docMk/>
          <pc:sldMk cId="2951462240" sldId="268"/>
        </pc:sldMkLst>
        <pc:spChg chg="mod">
          <ac:chgData name="Duncan Wallace" userId="S::wallacdu@tcd.ie::0c736025-ae64-453b-b0dc-967271438fb1" providerId="AD" clId="Web-{F5121986-8A4F-06C5-2408-B1C39BA22247}" dt="2023-09-19T19:22:04.626" v="7" actId="20577"/>
          <ac:spMkLst>
            <pc:docMk/>
            <pc:sldMk cId="2951462240" sldId="268"/>
            <ac:spMk id="4" creationId="{324489CB-FA16-84C7-4E79-5890E9C939C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9/20/2023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Hi, welcome to lesson 6 of Python through Pytch.</a:t>
            </a:r>
          </a:p>
          <a:p>
            <a:endParaRPr lang="en-IE"/>
          </a:p>
          <a:p>
            <a:r>
              <a:rPr lang="en-IE"/>
              <a:t>In this lesson we’re going to make a new game where – we’ll try to catch a falling apple in a bowl, there will be some new ideas for us here, we’d like to make the game movement and play a bit slicker than the previous one, using some new ideas.</a:t>
            </a:r>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1385656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 want to make a project that has smooth movement, and we saw in a previous lesson’s experiments that when you hold a key down the key pressed scripts have a bit of a delay. It’s like the delay you get when you hold a key down when you’re typing. </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Last time we saw how to use a “sensing” function to see if sprites were touching. If we want to get a sprite moving smoothly and quickly we can use a sensing operation. </a:t>
            </a:r>
          </a:p>
          <a:p>
            <a:endParaRPr lang="en-US"/>
          </a:p>
          <a:p>
            <a:r>
              <a:rPr lang="en-US"/>
              <a:t>This sensing operation, key pressed, tells us if a key is being pressed at any particular moment.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Like ‘touching’ which we saw last week this isn’t a command on it’s own, it’s something that calculates a True or False for the moment it’s being used. </a:t>
            </a:r>
          </a:p>
          <a:p>
            <a:endParaRPr lang="en-US"/>
          </a:p>
          <a:p>
            <a:r>
              <a:rPr lang="en-US"/>
              <a:t>So we don’t have to wait for the key-repeat to find out if a key is being held down, we can just check repeatedly to see if it’s being held. If you just check it without a loop there will only be a tiny instant when the project is checking the key (computers are fast at this sort of thing), we’d probably miss it. That’s why the ‘when key pressed’ scripts are useful, because Pytch takes care of watching for keys that start them off. But if we want to avoid that key-repeat delay then we can use this sensing to take control.</a:t>
            </a:r>
          </a:p>
          <a:p>
            <a:endParaRPr lang="en-US"/>
          </a:p>
          <a:p>
            <a:r>
              <a:rPr lang="en-US"/>
              <a:t>For those of you used to Scratch, you might recognize this as being like the ‘key pressed’ sensing block – I put a picture on the right.</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On the previous slide I put an ‘if’ inside a ‘while’. I hope it was clear what that means? The ‘if’ happens over and over.</a:t>
            </a:r>
          </a:p>
          <a:p>
            <a:endParaRPr lang="en-US" b="0"/>
          </a:p>
          <a:p>
            <a:r>
              <a:rPr lang="en-US" b="0"/>
              <a:t>You can do this with ‘if’ commands as well, put one inside the other (in coding we call it “nesting” one thing inside another). If the condition on the outside one is false then we skip over the inside ‘if command’, but if it’s true then the next thing we do is check the condition of the inside one to see if </a:t>
            </a:r>
            <a:r>
              <a:rPr lang="en-US" b="0" i="1"/>
              <a:t>it’s </a:t>
            </a:r>
            <a:r>
              <a:rPr lang="en-US" b="0" i="0"/>
              <a:t>commands will be run or skipped.</a:t>
            </a:r>
          </a:p>
          <a:p>
            <a:endParaRPr lang="en-US" b="0" i="0"/>
          </a:p>
          <a:p>
            <a:r>
              <a:rPr lang="en-US" b="1" i="0"/>
              <a:t>[next animation</a:t>
            </a:r>
            <a:r>
              <a:rPr lang="en-US" b="0" i="0"/>
              <a:t>]</a:t>
            </a:r>
          </a:p>
          <a:p>
            <a:endParaRPr lang="en-US" b="0" i="0"/>
          </a:p>
          <a:p>
            <a:r>
              <a:rPr lang="en-US" b="0" i="0"/>
              <a:t>This is how it looks in Scratch – I think the way the blocks click inside each other makes it easy to see how the nesting looks?</a:t>
            </a:r>
          </a:p>
          <a:p>
            <a:endParaRPr lang="en-US" b="0" i="0"/>
          </a:p>
          <a:p>
            <a:r>
              <a:rPr lang="en-US" b="1" i="0"/>
              <a:t>[next animation]</a:t>
            </a:r>
          </a:p>
          <a:p>
            <a:endParaRPr lang="en-US" b="0"/>
          </a:p>
          <a:p>
            <a:r>
              <a:rPr lang="en-US" b="0"/>
              <a:t>One thing you can do with this is check if two conditions are both true at the same time – for example, in the code at the bottom I want to run the two ‘say’ and ‘</a:t>
            </a:r>
            <a:r>
              <a:rPr lang="en-US" b="0" err="1"/>
              <a:t>set_size</a:t>
            </a:r>
            <a:r>
              <a:rPr lang="en-US" b="0"/>
              <a:t>’ </a:t>
            </a:r>
            <a:r>
              <a:rPr lang="en-US" b="0" err="1"/>
              <a:t>commads</a:t>
            </a:r>
            <a:r>
              <a:rPr lang="en-US" b="0"/>
              <a:t> only if the player is pressing the right-arrow button </a:t>
            </a:r>
            <a:r>
              <a:rPr lang="en-US" b="1"/>
              <a:t>and </a:t>
            </a:r>
            <a:r>
              <a:rPr lang="en-US" b="0"/>
              <a:t>the bowl is touching the apple. </a:t>
            </a:r>
          </a:p>
          <a:p>
            <a:endParaRPr lang="en-US" b="0"/>
          </a:p>
          <a:p>
            <a:r>
              <a:rPr lang="en-US" b="1"/>
              <a:t>[next animation]</a:t>
            </a:r>
            <a:endParaRPr lang="en-US" b="0"/>
          </a:p>
          <a:p>
            <a:endParaRPr lang="en-US" b="0"/>
          </a:p>
          <a:p>
            <a:r>
              <a:rPr lang="en-US" b="0"/>
              <a:t>This is what it would look like in Scratch. </a:t>
            </a:r>
            <a:endParaRPr lang="en-US" b="1"/>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2515934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OK, one more thing I want for my new game – I’d like to be able to keep the bowl the player is controlling from moving off the screen. </a:t>
            </a:r>
          </a:p>
          <a:p>
            <a:endParaRPr lang="en-US" b="0"/>
          </a:p>
          <a:p>
            <a:r>
              <a:rPr lang="en-US" b="0"/>
              <a:t>Here is another way to calculate a Boolean. You can compare two numbers and as if one is bigger than the other, using the greater-than and less-than symbols. You can also use this double-equals to test if they are the same (Python uses the single-equals to change variables, so it uses this other one to mean “are they the same” instead of “make them the same”).</a:t>
            </a:r>
          </a:p>
          <a:p>
            <a:endParaRPr lang="en-US" b="0"/>
          </a:p>
          <a:p>
            <a:endParaRPr lang="en-US" b="1"/>
          </a:p>
          <a:p>
            <a:pPr marL="0" marR="0" lvl="0" indent="0" algn="l" defTabSz="914400" rtl="0" eaLnBrk="1" fontAlgn="auto" latinLnBrk="0" hangingPunct="1">
              <a:lnSpc>
                <a:spcPct val="100000"/>
              </a:lnSpc>
              <a:spcBef>
                <a:spcPts val="0"/>
              </a:spcBef>
              <a:spcAft>
                <a:spcPts val="0"/>
              </a:spcAft>
              <a:buClrTx/>
              <a:buSzTx/>
              <a:buFontTx/>
              <a:buNone/>
              <a:tabLst/>
              <a:defRPr/>
            </a:pPr>
            <a:r>
              <a:rPr lang="en-US" b="0"/>
              <a:t>If you’re just comparing two numbers you could do it in your head, but it’s a bit more interesting if one of the numbers is a variable.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If the number stored in ”a” is larger than zero then I will do one set of commands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If the number stored in ”a” is smaller than zero then I will do a different set of commands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To see how we could use this, here is an example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In this example I use some variables called “</a:t>
            </a:r>
            <a:r>
              <a:rPr lang="en-US" b="0" i="0" err="1"/>
              <a:t>self.x_position</a:t>
            </a:r>
            <a:r>
              <a:rPr lang="en-US" b="0" i="0"/>
              <a:t>” and “</a:t>
            </a:r>
            <a:r>
              <a:rPr lang="en-US" b="0" i="0" err="1"/>
              <a:t>self.y_position</a:t>
            </a:r>
            <a:r>
              <a:rPr lang="en-US" b="0" i="0"/>
              <a:t>”. These are build-in variables each Sprite has which Pytch keeps up to date with the sprites x and y positions on the stage. You can’t assign to these (they are special) but you can read them like I do 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By checking the position against 0 (remember, the origin is at the middle of the stage) I can get the sprite to say different things depending on where it 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2728969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OK, here is a project that uses the sensing and condition operations we’ve just talked about. What do you think it does?</a:t>
            </a:r>
          </a:p>
          <a:p>
            <a:endParaRPr lang="en-US" b="0"/>
          </a:p>
          <a:p>
            <a:r>
              <a:rPr lang="en-US" b="0"/>
              <a:t>As usual, take a few minutes to discuss and write down your predictions on worksheet one, and then we’ll continue.</a:t>
            </a:r>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3172615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OK, let’s try it – here’s a link to the working project, give it a go and update worksheet 1 with your findings.</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explore the code a bit more.</a:t>
            </a:r>
          </a:p>
          <a:p>
            <a:endParaRPr lang="en-US" b="0"/>
          </a:p>
          <a:p>
            <a:r>
              <a:rPr lang="en-US" b="0"/>
              <a:t>Work through these questions that investigate how the code works</a:t>
            </a:r>
          </a:p>
          <a:p>
            <a:endParaRPr lang="en-US" b="0"/>
          </a:p>
          <a:p>
            <a:r>
              <a:rPr lang="en-US"/>
              <a:t>We’ll move on once you have written your answers on Worksheet 2</a:t>
            </a:r>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to work with the program and make some changes that make it a better game. Work in pairs still, and talk about each change you are making. Remember that you can use print() and </a:t>
            </a:r>
            <a:r>
              <a:rPr lang="en-US" err="1"/>
              <a:t>say_for_seconds</a:t>
            </a:r>
            <a:r>
              <a:rPr lang="en-US"/>
              <a:t>() to help with debugging if you don’t know what’s going on with variables in a script.</a:t>
            </a:r>
          </a:p>
          <a:p>
            <a:endParaRPr lang="en-US" b="0"/>
          </a:p>
          <a:p>
            <a:r>
              <a:rPr lang="en-US" b="0"/>
              <a:t>Complete Worksheet 3 with these – use copy and paste from the right-click mouse menu to put this into worksheet 3</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we have learned about checking for key presses within scripts using sensing (in computing this is sometimes called “polling”, by the way), we have seen how to </a:t>
            </a:r>
            <a:r>
              <a:rPr lang="en-US" i="1"/>
              <a:t>nest</a:t>
            </a:r>
            <a:r>
              <a:rPr lang="en-US" i="0"/>
              <a:t> one condition inside another, and </a:t>
            </a:r>
            <a:r>
              <a:rPr lang="en-US" b="0" i="0"/>
              <a:t>we have learned about using </a:t>
            </a:r>
            <a:r>
              <a:rPr lang="en-US" b="0" i="1"/>
              <a:t>comparison</a:t>
            </a:r>
            <a:r>
              <a:rPr lang="en-US" b="0" i="0"/>
              <a:t> operators to do calculations in Python.</a:t>
            </a:r>
          </a:p>
          <a:p>
            <a:endParaRPr lang="en-US" b="0" i="0"/>
          </a:p>
          <a:p>
            <a:r>
              <a:rPr lang="en-US" b="0" i="0"/>
              <a:t>Next time we will finish up by adding some more features to the game.</a:t>
            </a:r>
          </a:p>
          <a:p>
            <a:endParaRPr lang="en-US" b="0" i="0"/>
          </a:p>
          <a:p>
            <a:r>
              <a:rPr lang="en-US" b="0" i="0"/>
              <a:t>Thanks,</a:t>
            </a:r>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378271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1" name="Text Placeholder 10"/>
          <p:cNvSpPr>
            <a:spLocks noGrp="1"/>
          </p:cNvSpPr>
          <p:nvPr>
            <p:ph type="body" sz="quarter" idx="10" hasCustomPrompt="1"/>
          </p:nvPr>
        </p:nvSpPr>
        <p:spPr>
          <a:xfrm>
            <a:off x="9408161" y="5281192"/>
            <a:ext cx="2367280" cy="951128"/>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pic>
        <p:nvPicPr>
          <p:cNvPr id="8" name="Picture 7" descr="A black background with white text&#10;&#10;Description automatically generated">
            <a:extLst>
              <a:ext uri="{FF2B5EF4-FFF2-40B4-BE49-F238E27FC236}">
                <a16:creationId xmlns:a16="http://schemas.microsoft.com/office/drawing/2014/main" id="{A280DA86-9569-0D93-C259-E52D20781497}"/>
              </a:ext>
            </a:extLst>
          </p:cNvPr>
          <p:cNvPicPr>
            <a:picLocks noChangeAspect="1"/>
          </p:cNvPicPr>
          <p:nvPr userDrawn="1"/>
        </p:nvPicPr>
        <p:blipFill>
          <a:blip r:embed="rId5"/>
          <a:stretch>
            <a:fillRect/>
          </a:stretch>
        </p:blipFill>
        <p:spPr>
          <a:xfrm>
            <a:off x="9867949" y="104590"/>
            <a:ext cx="1854327" cy="1168400"/>
          </a:xfrm>
          <a:prstGeom prst="rect">
            <a:avLst/>
          </a:prstGeom>
        </p:spPr>
      </p:pic>
      <p:pic>
        <p:nvPicPr>
          <p:cNvPr id="9" name="Picture 8" descr="A white arrow with blue text&#10;&#10;Description automatically generated">
            <a:extLst>
              <a:ext uri="{FF2B5EF4-FFF2-40B4-BE49-F238E27FC236}">
                <a16:creationId xmlns:a16="http://schemas.microsoft.com/office/drawing/2014/main" id="{0F82CCFE-F74E-D62D-08D2-FB861B3748BF}"/>
              </a:ext>
            </a:extLst>
          </p:cNvPr>
          <p:cNvPicPr>
            <a:picLocks noChangeAspect="1"/>
          </p:cNvPicPr>
          <p:nvPr userDrawn="1"/>
        </p:nvPicPr>
        <p:blipFill rotWithShape="1">
          <a:blip r:embed="rId6"/>
          <a:srcRect t="28327" b="29248"/>
          <a:stretch/>
        </p:blipFill>
        <p:spPr>
          <a:xfrm>
            <a:off x="4245760" y="220333"/>
            <a:ext cx="5454068" cy="1636530"/>
          </a:xfrm>
          <a:prstGeom prst="rect">
            <a:avLst/>
          </a:prstGeom>
        </p:spPr>
      </p:pic>
      <p:pic>
        <p:nvPicPr>
          <p:cNvPr id="10" name="Picture 9" descr="A black background with blue and green text&#10;&#10;Description automatically generated">
            <a:extLst>
              <a:ext uri="{FF2B5EF4-FFF2-40B4-BE49-F238E27FC236}">
                <a16:creationId xmlns:a16="http://schemas.microsoft.com/office/drawing/2014/main" id="{75917002-052D-F97A-1A10-2C944CA5502A}"/>
              </a:ext>
            </a:extLst>
          </p:cNvPr>
          <p:cNvPicPr>
            <a:picLocks noChangeAspect="1"/>
          </p:cNvPicPr>
          <p:nvPr userDrawn="1"/>
        </p:nvPicPr>
        <p:blipFill>
          <a:blip r:embed="rId7"/>
          <a:stretch>
            <a:fillRect/>
          </a:stretch>
        </p:blipFill>
        <p:spPr>
          <a:xfrm>
            <a:off x="251308" y="5691656"/>
            <a:ext cx="2503486" cy="612386"/>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54BD49D9-6A52-A99E-32F5-00AB3C431002}"/>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F6CD0511-6700-24F0-E473-BB6FABBD5D7C}"/>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2.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pytch.org/app/lesson/cslinc/6"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pytch.org/app/lesson/cslinc/6"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15.png"/><Relationship Id="rId4" Type="http://schemas.openxmlformats.org/officeDocument/2006/relationships/image" Target="../media/image18.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p:txBody>
          <a:bodyPr>
            <a:normAutofit fontScale="90000"/>
          </a:bodyPr>
          <a:lstStyle/>
          <a:p>
            <a:r>
              <a:rPr lang="en-IE"/>
              <a:t>Lesson 6</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p:txBody>
          <a:bodyPr>
            <a:normAutofit lnSpcReduction="10000"/>
          </a:bodyPr>
          <a:lstStyle/>
          <a:p>
            <a:r>
              <a:rPr lang="en-IE"/>
              <a:t>Starting “catch the apple” game</a:t>
            </a:r>
          </a:p>
        </p:txBody>
      </p:sp>
      <p:sp>
        <p:nvSpPr>
          <p:cNvPr id="5" name="Text Placeholder 22">
            <a:extLst>
              <a:ext uri="{FF2B5EF4-FFF2-40B4-BE49-F238E27FC236}">
                <a16:creationId xmlns:a16="http://schemas.microsoft.com/office/drawing/2014/main" id="{3AAA32F0-387A-3BC9-3CA5-6FE427584522}"/>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6" name="Picture 5" descr="A black background with blue text&#10;&#10;Description automatically generated">
            <a:extLst>
              <a:ext uri="{FF2B5EF4-FFF2-40B4-BE49-F238E27FC236}">
                <a16:creationId xmlns:a16="http://schemas.microsoft.com/office/drawing/2014/main" id="{9F09EB0E-D46B-63CB-DB86-7F5573589B92}"/>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84096"/>
            <a:ext cx="10515600" cy="1325563"/>
          </a:xfrm>
        </p:spPr>
        <p:txBody>
          <a:bodyPr>
            <a:normAutofit/>
          </a:bodyPr>
          <a:lstStyle/>
          <a:p>
            <a:r>
              <a:rPr lang="en-IE" sz="4000" err="1"/>
              <a:t>Pytch</a:t>
            </a:r>
            <a:r>
              <a:rPr lang="en-IE" sz="4000"/>
              <a:t> movements with sense method</a:t>
            </a:r>
          </a:p>
        </p:txBody>
      </p:sp>
      <p:sp>
        <p:nvSpPr>
          <p:cNvPr id="3" name="Text Placeholder 2">
            <a:extLst>
              <a:ext uri="{FF2B5EF4-FFF2-40B4-BE49-F238E27FC236}">
                <a16:creationId xmlns:a16="http://schemas.microsoft.com/office/drawing/2014/main" id="{696730B6-C876-5618-E095-B147B5D053B2}"/>
              </a:ext>
            </a:extLst>
          </p:cNvPr>
          <p:cNvSpPr>
            <a:spLocks noGrp="1"/>
          </p:cNvSpPr>
          <p:nvPr>
            <p:ph type="body" sz="quarter" idx="10"/>
          </p:nvPr>
        </p:nvSpPr>
        <p:spPr>
          <a:xfrm>
            <a:off x="668926" y="2588711"/>
            <a:ext cx="10037232" cy="751220"/>
          </a:xfrm>
        </p:spPr>
        <p:txBody>
          <a:bodyPr>
            <a:normAutofit/>
          </a:bodyPr>
          <a:lstStyle/>
          <a:p>
            <a:pPr marL="457200" indent="-457200">
              <a:buFont typeface="Arial" panose="020B0604020202020204" pitchFamily="34" charset="0"/>
              <a:buChar char="•"/>
            </a:pPr>
            <a:r>
              <a:rPr lang="en-IE" sz="2000"/>
              <a:t>Example of </a:t>
            </a:r>
            <a:r>
              <a:rPr lang="en-IE" sz="2000" err="1"/>
              <a:t>Pytch</a:t>
            </a:r>
            <a:r>
              <a:rPr lang="en-IE" sz="2000"/>
              <a:t> movement with sensing method:</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68926" y="1417665"/>
            <a:ext cx="11288178" cy="883202"/>
          </a:xfrm>
        </p:spPr>
        <p:txBody>
          <a:bodyPr>
            <a:normAutofit/>
          </a:bodyPr>
          <a:lstStyle/>
          <a:p>
            <a:pPr marL="0" indent="0">
              <a:buNone/>
            </a:pPr>
            <a:r>
              <a:rPr lang="en-IE" sz="2400"/>
              <a:t>You can use one sensing method for the movement: </a:t>
            </a:r>
          </a:p>
          <a:p>
            <a:pPr marL="0" indent="0">
              <a:buNone/>
            </a:pPr>
            <a:r>
              <a:rPr lang="en-IE" sz="2400"/>
              <a:t>Report </a:t>
            </a:r>
            <a:r>
              <a:rPr lang="en-IE" sz="2400" b="1"/>
              <a:t>True</a:t>
            </a:r>
            <a:r>
              <a:rPr lang="en-IE" sz="2400"/>
              <a:t> or </a:t>
            </a:r>
            <a:r>
              <a:rPr lang="en-IE" sz="2400" b="1"/>
              <a:t>False</a:t>
            </a:r>
            <a:r>
              <a:rPr lang="en-IE" sz="2400"/>
              <a:t> according to whether the </a:t>
            </a:r>
            <a:r>
              <a:rPr lang="en-IE" sz="2000" b="1" err="1">
                <a:solidFill>
                  <a:srgbClr val="BA2121"/>
                </a:solidFill>
                <a:latin typeface="Courier" panose="02070309020205020404" pitchFamily="49" charset="0"/>
              </a:rPr>
              <a:t>key_name</a:t>
            </a:r>
            <a:r>
              <a:rPr lang="en-IE" sz="2400"/>
              <a:t> is currently pressed.</a:t>
            </a:r>
          </a:p>
        </p:txBody>
      </p:sp>
      <p:grpSp>
        <p:nvGrpSpPr>
          <p:cNvPr id="9" name="Group 8">
            <a:extLst>
              <a:ext uri="{FF2B5EF4-FFF2-40B4-BE49-F238E27FC236}">
                <a16:creationId xmlns:a16="http://schemas.microsoft.com/office/drawing/2014/main" id="{6D5355DE-FFCB-E1DC-31EE-3A87E70C81BC}"/>
              </a:ext>
            </a:extLst>
          </p:cNvPr>
          <p:cNvGrpSpPr/>
          <p:nvPr/>
        </p:nvGrpSpPr>
        <p:grpSpPr>
          <a:xfrm>
            <a:off x="7609408" y="3438525"/>
            <a:ext cx="4178075" cy="2027582"/>
            <a:chOff x="7845288" y="2637183"/>
            <a:chExt cx="4178075" cy="2027582"/>
          </a:xfrm>
        </p:grpSpPr>
        <p:sp>
          <p:nvSpPr>
            <p:cNvPr id="67" name="Rectangle: Folded Corner 66">
              <a:extLst>
                <a:ext uri="{FF2B5EF4-FFF2-40B4-BE49-F238E27FC236}">
                  <a16:creationId xmlns:a16="http://schemas.microsoft.com/office/drawing/2014/main" id="{CAE3D292-C328-7156-49C4-7367183A0CD4}"/>
                </a:ext>
              </a:extLst>
            </p:cNvPr>
            <p:cNvSpPr/>
            <p:nvPr/>
          </p:nvSpPr>
          <p:spPr>
            <a:xfrm>
              <a:off x="7845288" y="2637183"/>
              <a:ext cx="3960552" cy="2027582"/>
            </a:xfrm>
            <a:prstGeom prst="foldedCorner">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IE"/>
            </a:p>
          </p:txBody>
        </p:sp>
        <p:sp>
          <p:nvSpPr>
            <p:cNvPr id="46" name="TextBox 45">
              <a:extLst>
                <a:ext uri="{FF2B5EF4-FFF2-40B4-BE49-F238E27FC236}">
                  <a16:creationId xmlns:a16="http://schemas.microsoft.com/office/drawing/2014/main" id="{3931F69D-09A7-5DD3-60BF-33B8F6ACB255}"/>
                </a:ext>
              </a:extLst>
            </p:cNvPr>
            <p:cNvSpPr txBox="1"/>
            <p:nvPr/>
          </p:nvSpPr>
          <p:spPr>
            <a:xfrm>
              <a:off x="8674659" y="2819790"/>
              <a:ext cx="3348704" cy="353943"/>
            </a:xfrm>
            <a:prstGeom prst="rect">
              <a:avLst/>
            </a:prstGeom>
            <a:noFill/>
          </p:spPr>
          <p:txBody>
            <a:bodyPr wrap="square" lIns="91440" tIns="45720" rIns="91440" bIns="45720" anchor="t">
              <a:spAutoFit/>
            </a:bodyPr>
            <a:lstStyle/>
            <a:p>
              <a:r>
                <a:rPr lang="en-IE" sz="1700" b="1" err="1">
                  <a:latin typeface="Courier"/>
                </a:rPr>
                <a:t>pytch.</a:t>
              </a:r>
              <a:r>
                <a:rPr lang="en-IE" sz="1700" b="1" err="1">
                  <a:solidFill>
                    <a:srgbClr val="1A6EB6"/>
                  </a:solidFill>
                  <a:latin typeface="Courier"/>
                </a:rPr>
                <a:t>key_pressed</a:t>
              </a:r>
              <a:r>
                <a:rPr lang="en-IE" sz="1700" b="1">
                  <a:latin typeface="Courier"/>
                </a:rPr>
                <a:t>(</a:t>
              </a:r>
              <a:r>
                <a:rPr lang="en-GB" sz="1700">
                  <a:solidFill>
                    <a:srgbClr val="BA2121"/>
                  </a:solidFill>
                  <a:latin typeface="Courier"/>
                </a:rPr>
                <a:t>"</a:t>
              </a:r>
              <a:r>
                <a:rPr lang="en-IE" sz="1700" b="1">
                  <a:solidFill>
                    <a:srgbClr val="BA2121"/>
                  </a:solidFill>
                  <a:latin typeface="Courier"/>
                </a:rPr>
                <a:t>a</a:t>
              </a:r>
              <a:r>
                <a:rPr lang="en-GB" sz="1700">
                  <a:solidFill>
                    <a:srgbClr val="BA2121"/>
                  </a:solidFill>
                  <a:latin typeface="Courier"/>
                </a:rPr>
                <a:t>"</a:t>
              </a:r>
              <a:r>
                <a:rPr lang="en-IE" sz="1700" b="1">
                  <a:latin typeface="Courier"/>
                </a:rPr>
                <a:t>)</a:t>
              </a:r>
            </a:p>
          </p:txBody>
        </p:sp>
        <p:pic>
          <p:nvPicPr>
            <p:cNvPr id="49" name="Picture 48">
              <a:extLst>
                <a:ext uri="{FF2B5EF4-FFF2-40B4-BE49-F238E27FC236}">
                  <a16:creationId xmlns:a16="http://schemas.microsoft.com/office/drawing/2014/main" id="{E3E61161-800D-35B5-E300-8584D65F2700}"/>
                </a:ext>
              </a:extLst>
            </p:cNvPr>
            <p:cNvPicPr>
              <a:picLocks noChangeAspect="1"/>
            </p:cNvPicPr>
            <p:nvPr/>
          </p:nvPicPr>
          <p:blipFill>
            <a:blip r:embed="rId3">
              <a:alphaModFix amt="70000"/>
            </a:blip>
            <a:stretch>
              <a:fillRect/>
            </a:stretch>
          </p:blipFill>
          <p:spPr>
            <a:xfrm>
              <a:off x="8698994" y="3867712"/>
              <a:ext cx="2267122" cy="548497"/>
            </a:xfrm>
            <a:prstGeom prst="rect">
              <a:avLst/>
            </a:prstGeom>
          </p:spPr>
        </p:pic>
        <p:grpSp>
          <p:nvGrpSpPr>
            <p:cNvPr id="8" name="Group 7">
              <a:extLst>
                <a:ext uri="{FF2B5EF4-FFF2-40B4-BE49-F238E27FC236}">
                  <a16:creationId xmlns:a16="http://schemas.microsoft.com/office/drawing/2014/main" id="{AF342657-8D34-B027-2D30-A453377C254D}"/>
                </a:ext>
              </a:extLst>
            </p:cNvPr>
            <p:cNvGrpSpPr/>
            <p:nvPr/>
          </p:nvGrpSpPr>
          <p:grpSpPr>
            <a:xfrm>
              <a:off x="8108485" y="2863692"/>
              <a:ext cx="550546" cy="1563676"/>
              <a:chOff x="8108485" y="2903448"/>
              <a:chExt cx="550546" cy="1563676"/>
            </a:xfrm>
          </p:grpSpPr>
          <p:pic>
            <p:nvPicPr>
              <p:cNvPr id="47" name="Picture 46" descr="A blue square with white arrows&#10;&#10;Description automatically generated with medium confidence">
                <a:extLst>
                  <a:ext uri="{FF2B5EF4-FFF2-40B4-BE49-F238E27FC236}">
                    <a16:creationId xmlns:a16="http://schemas.microsoft.com/office/drawing/2014/main" id="{A050136E-5D5C-6862-EEE1-71E5FC6A4778}"/>
                  </a:ext>
                </a:extLst>
              </p:cNvPr>
              <p:cNvPicPr>
                <a:picLocks noChangeAspect="1"/>
              </p:cNvPicPr>
              <p:nvPr/>
            </p:nvPicPr>
            <p:blipFill>
              <a:blip r:embed="rId4"/>
              <a:stretch>
                <a:fillRect/>
              </a:stretch>
            </p:blipFill>
            <p:spPr>
              <a:xfrm>
                <a:off x="8210260" y="2903448"/>
                <a:ext cx="346995" cy="346995"/>
              </a:xfrm>
              <a:prstGeom prst="rect">
                <a:avLst/>
              </a:prstGeom>
            </p:spPr>
          </p:pic>
          <p:pic>
            <p:nvPicPr>
              <p:cNvPr id="50" name="Picture 49" descr="A yellow letter on a black background&#10;&#10;Description automatically generated with medium confidence">
                <a:extLst>
                  <a:ext uri="{FF2B5EF4-FFF2-40B4-BE49-F238E27FC236}">
                    <a16:creationId xmlns:a16="http://schemas.microsoft.com/office/drawing/2014/main" id="{07DD2AC4-E34F-2DAD-D981-B5F0369CC9B4}"/>
                  </a:ext>
                </a:extLst>
              </p:cNvPr>
              <p:cNvPicPr>
                <a:picLocks noChangeAspect="1"/>
              </p:cNvPicPr>
              <p:nvPr/>
            </p:nvPicPr>
            <p:blipFill>
              <a:blip r:embed="rId5"/>
              <a:stretch>
                <a:fillRect/>
              </a:stretch>
            </p:blipFill>
            <p:spPr>
              <a:xfrm>
                <a:off x="8108485" y="3916578"/>
                <a:ext cx="550546" cy="550546"/>
              </a:xfrm>
              <a:prstGeom prst="rect">
                <a:avLst/>
              </a:prstGeom>
            </p:spPr>
          </p:pic>
          <p:cxnSp>
            <p:nvCxnSpPr>
              <p:cNvPr id="70" name="Straight Arrow Connector 69">
                <a:extLst>
                  <a:ext uri="{FF2B5EF4-FFF2-40B4-BE49-F238E27FC236}">
                    <a16:creationId xmlns:a16="http://schemas.microsoft.com/office/drawing/2014/main" id="{BDD92E5E-C394-7D12-DA12-B77D6BB8AC4F}"/>
                  </a:ext>
                </a:extLst>
              </p:cNvPr>
              <p:cNvCxnSpPr>
                <a:cxnSpLocks/>
                <a:stCxn id="47" idx="2"/>
              </p:cNvCxnSpPr>
              <p:nvPr/>
            </p:nvCxnSpPr>
            <p:spPr>
              <a:xfrm>
                <a:off x="8383758" y="3250443"/>
                <a:ext cx="0" cy="701490"/>
              </a:xfrm>
              <a:prstGeom prst="straightConnector1">
                <a:avLst/>
              </a:prstGeom>
              <a:ln w="28575">
                <a:tailEnd type="triangle"/>
              </a:ln>
            </p:spPr>
            <p:style>
              <a:lnRef idx="3">
                <a:schemeClr val="accent1"/>
              </a:lnRef>
              <a:fillRef idx="0">
                <a:schemeClr val="accent1"/>
              </a:fillRef>
              <a:effectRef idx="2">
                <a:schemeClr val="accent1"/>
              </a:effectRef>
              <a:fontRef idx="minor">
                <a:schemeClr val="tx1"/>
              </a:fontRef>
            </p:style>
          </p:cxnSp>
        </p:grpSp>
      </p:grpSp>
      <p:sp>
        <p:nvSpPr>
          <p:cNvPr id="5" name="TextBox 4">
            <a:extLst>
              <a:ext uri="{FF2B5EF4-FFF2-40B4-BE49-F238E27FC236}">
                <a16:creationId xmlns:a16="http://schemas.microsoft.com/office/drawing/2014/main" id="{FD25E900-D3DB-30C4-B4E5-A838F25FF335}"/>
              </a:ext>
            </a:extLst>
          </p:cNvPr>
          <p:cNvSpPr txBox="1"/>
          <p:nvPr/>
        </p:nvSpPr>
        <p:spPr>
          <a:xfrm>
            <a:off x="7330392" y="1455783"/>
            <a:ext cx="3937683" cy="369332"/>
          </a:xfrm>
          <a:prstGeom prst="rect">
            <a:avLst/>
          </a:prstGeom>
          <a:noFill/>
        </p:spPr>
        <p:txBody>
          <a:bodyPr wrap="square" lIns="91440" tIns="45720" rIns="91440" bIns="45720" anchor="t">
            <a:spAutoFit/>
          </a:bodyPr>
          <a:lstStyle/>
          <a:p>
            <a:r>
              <a:rPr lang="en-IE" b="1" err="1">
                <a:latin typeface="Courier"/>
              </a:rPr>
              <a:t>pytch.</a:t>
            </a:r>
            <a:r>
              <a:rPr lang="en-IE" b="1" err="1">
                <a:solidFill>
                  <a:srgbClr val="1A6EB6"/>
                </a:solidFill>
                <a:latin typeface="Courier"/>
              </a:rPr>
              <a:t>key_pressed</a:t>
            </a:r>
            <a:r>
              <a:rPr lang="en-IE" b="1">
                <a:latin typeface="Courier"/>
              </a:rPr>
              <a:t>(</a:t>
            </a:r>
            <a:r>
              <a:rPr lang="en-IE" b="1" err="1">
                <a:solidFill>
                  <a:srgbClr val="BA2121"/>
                </a:solidFill>
                <a:latin typeface="Courier"/>
              </a:rPr>
              <a:t>key_name</a:t>
            </a:r>
            <a:r>
              <a:rPr lang="en-IE" b="1">
                <a:latin typeface="Courier"/>
              </a:rPr>
              <a:t>)</a:t>
            </a:r>
          </a:p>
        </p:txBody>
      </p:sp>
      <p:sp>
        <p:nvSpPr>
          <p:cNvPr id="10" name="Text Placeholder 3">
            <a:extLst>
              <a:ext uri="{FF2B5EF4-FFF2-40B4-BE49-F238E27FC236}">
                <a16:creationId xmlns:a16="http://schemas.microsoft.com/office/drawing/2014/main" id="{455118A6-CA0C-E5A3-3297-31F0517185B5}"/>
              </a:ext>
            </a:extLst>
          </p:cNvPr>
          <p:cNvSpPr txBox="1">
            <a:spLocks/>
          </p:cNvSpPr>
          <p:nvPr/>
        </p:nvSpPr>
        <p:spPr>
          <a:xfrm>
            <a:off x="831884" y="4945293"/>
            <a:ext cx="6174794" cy="10137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t-IT" sz="2000">
                <a:solidFill>
                  <a:srgbClr val="934BC9"/>
                </a:solidFill>
              </a:rPr>
              <a:t>Forever</a:t>
            </a:r>
            <a:r>
              <a:rPr lang="it-IT" sz="2000"/>
              <a:t>, </a:t>
            </a:r>
            <a:r>
              <a:rPr lang="it-IT" sz="2000" err="1"/>
              <a:t>Pytch</a:t>
            </a:r>
            <a:r>
              <a:rPr lang="it-IT" sz="2000"/>
              <a:t> </a:t>
            </a:r>
            <a:r>
              <a:rPr lang="it-IT" sz="2000" err="1"/>
              <a:t>will</a:t>
            </a:r>
            <a:r>
              <a:rPr lang="it-IT" sz="2000"/>
              <a:t> check </a:t>
            </a:r>
            <a:r>
              <a:rPr lang="it-IT" sz="2000" err="1">
                <a:solidFill>
                  <a:schemeClr val="accent2">
                    <a:lumMod val="75000"/>
                  </a:schemeClr>
                </a:solidFill>
              </a:rPr>
              <a:t>if</a:t>
            </a:r>
            <a:r>
              <a:rPr lang="it-IT" sz="2000">
                <a:solidFill>
                  <a:schemeClr val="accent2">
                    <a:lumMod val="75000"/>
                  </a:schemeClr>
                </a:solidFill>
              </a:rPr>
              <a:t> the key "a" </a:t>
            </a:r>
            <a:r>
              <a:rPr lang="it-IT" sz="2000" err="1">
                <a:solidFill>
                  <a:schemeClr val="accent2">
                    <a:lumMod val="75000"/>
                  </a:schemeClr>
                </a:solidFill>
              </a:rPr>
              <a:t>is</a:t>
            </a:r>
            <a:r>
              <a:rPr lang="it-IT" sz="2000">
                <a:solidFill>
                  <a:schemeClr val="accent2">
                    <a:lumMod val="75000"/>
                  </a:schemeClr>
                </a:solidFill>
              </a:rPr>
              <a:t> </a:t>
            </a:r>
            <a:r>
              <a:rPr lang="it-IT" sz="2000" err="1">
                <a:solidFill>
                  <a:schemeClr val="accent2">
                    <a:lumMod val="75000"/>
                  </a:schemeClr>
                </a:solidFill>
              </a:rPr>
              <a:t>pressed</a:t>
            </a:r>
            <a:r>
              <a:rPr lang="it-IT" sz="2000"/>
              <a:t>, and </a:t>
            </a:r>
            <a:r>
              <a:rPr lang="it-IT" sz="2000" err="1"/>
              <a:t>when</a:t>
            </a:r>
            <a:r>
              <a:rPr lang="it-IT" sz="2000"/>
              <a:t> </a:t>
            </a:r>
            <a:r>
              <a:rPr lang="it-IT" sz="2000" err="1"/>
              <a:t>it</a:t>
            </a:r>
            <a:r>
              <a:rPr lang="it-IT" sz="2000"/>
              <a:t> </a:t>
            </a:r>
            <a:r>
              <a:rPr lang="it-IT" sz="2000" err="1"/>
              <a:t>is</a:t>
            </a:r>
            <a:r>
              <a:rPr lang="it-IT" sz="2000"/>
              <a:t> </a:t>
            </a:r>
            <a:r>
              <a:rPr lang="it-IT" sz="2000" err="1"/>
              <a:t>pressed</a:t>
            </a:r>
            <a:r>
              <a:rPr lang="it-IT" sz="2000"/>
              <a:t> </a:t>
            </a:r>
            <a:r>
              <a:rPr lang="it-IT" sz="2000" err="1"/>
              <a:t>Pytch</a:t>
            </a:r>
            <a:r>
              <a:rPr lang="it-IT" sz="2000"/>
              <a:t> </a:t>
            </a:r>
            <a:r>
              <a:rPr lang="it-IT" sz="2000" err="1">
                <a:solidFill>
                  <a:schemeClr val="accent4">
                    <a:lumMod val="75000"/>
                  </a:schemeClr>
                </a:solidFill>
              </a:rPr>
              <a:t>will</a:t>
            </a:r>
            <a:r>
              <a:rPr lang="it-IT" sz="2000">
                <a:solidFill>
                  <a:schemeClr val="accent4">
                    <a:lumMod val="75000"/>
                  </a:schemeClr>
                </a:solidFill>
              </a:rPr>
              <a:t> </a:t>
            </a:r>
            <a:r>
              <a:rPr lang="it-IT" sz="2000" err="1">
                <a:solidFill>
                  <a:schemeClr val="accent4">
                    <a:lumMod val="75000"/>
                  </a:schemeClr>
                </a:solidFill>
              </a:rPr>
              <a:t>move</a:t>
            </a:r>
            <a:r>
              <a:rPr lang="it-IT" sz="2000">
                <a:solidFill>
                  <a:schemeClr val="accent4">
                    <a:lumMod val="75000"/>
                  </a:schemeClr>
                </a:solidFill>
              </a:rPr>
              <a:t> the Sprite to the </a:t>
            </a:r>
            <a:r>
              <a:rPr lang="it-IT" sz="2000" err="1">
                <a:solidFill>
                  <a:schemeClr val="accent4">
                    <a:lumMod val="75000"/>
                  </a:schemeClr>
                </a:solidFill>
              </a:rPr>
              <a:t>left</a:t>
            </a:r>
            <a:r>
              <a:rPr lang="it-IT" sz="2000"/>
              <a:t>.</a:t>
            </a:r>
            <a:endParaRPr lang="en-IE" sz="2000"/>
          </a:p>
        </p:txBody>
      </p:sp>
      <p:sp>
        <p:nvSpPr>
          <p:cNvPr id="11" name="Rectangle 10">
            <a:extLst>
              <a:ext uri="{FF2B5EF4-FFF2-40B4-BE49-F238E27FC236}">
                <a16:creationId xmlns:a16="http://schemas.microsoft.com/office/drawing/2014/main" id="{07D19CF2-104E-EAC3-3574-3F740DED8FC4}"/>
              </a:ext>
            </a:extLst>
          </p:cNvPr>
          <p:cNvSpPr/>
          <p:nvPr/>
        </p:nvSpPr>
        <p:spPr>
          <a:xfrm>
            <a:off x="1333138" y="3186742"/>
            <a:ext cx="1813610" cy="251783"/>
          </a:xfrm>
          <a:prstGeom prst="rect">
            <a:avLst/>
          </a:prstGeom>
          <a:noFill/>
          <a:ln w="6350" cap="flat" cmpd="sng" algn="ctr">
            <a:solidFill>
              <a:schemeClr val="accent6"/>
            </a:solidFill>
            <a:prstDash val="sysDot"/>
            <a:round/>
            <a:headEnd type="none" w="med" len="med"/>
            <a:tailEnd type="none" w="med" len="med"/>
          </a:ln>
          <a:effectLst>
            <a:glow rad="1397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3" name="Rectangle 12">
            <a:extLst>
              <a:ext uri="{FF2B5EF4-FFF2-40B4-BE49-F238E27FC236}">
                <a16:creationId xmlns:a16="http://schemas.microsoft.com/office/drawing/2014/main" id="{99ABD537-15AD-5BB4-211A-F3EE8190978D}"/>
              </a:ext>
            </a:extLst>
          </p:cNvPr>
          <p:cNvSpPr/>
          <p:nvPr/>
        </p:nvSpPr>
        <p:spPr>
          <a:xfrm>
            <a:off x="2063865" y="3514298"/>
            <a:ext cx="4019115" cy="251782"/>
          </a:xfrm>
          <a:prstGeom prst="rect">
            <a:avLst/>
          </a:prstGeom>
          <a:noFill/>
          <a:ln w="6350" cap="flat" cmpd="sng" algn="ctr">
            <a:solidFill>
              <a:schemeClr val="accent2">
                <a:lumMod val="75000"/>
              </a:schemeClr>
            </a:solidFill>
            <a:prstDash val="sysDot"/>
            <a:round/>
            <a:headEnd type="none" w="med" len="med"/>
            <a:tailEnd type="none" w="med" len="med"/>
          </a:ln>
          <a:effectLst>
            <a:glow rad="1397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4" name="Rectangle 13">
            <a:extLst>
              <a:ext uri="{FF2B5EF4-FFF2-40B4-BE49-F238E27FC236}">
                <a16:creationId xmlns:a16="http://schemas.microsoft.com/office/drawing/2014/main" id="{0AA661A8-F8A8-4E93-85E7-26753AD66109}"/>
              </a:ext>
            </a:extLst>
          </p:cNvPr>
          <p:cNvSpPr/>
          <p:nvPr/>
        </p:nvSpPr>
        <p:spPr>
          <a:xfrm>
            <a:off x="2466674" y="3878705"/>
            <a:ext cx="3213496" cy="251782"/>
          </a:xfrm>
          <a:prstGeom prst="rect">
            <a:avLst/>
          </a:prstGeom>
          <a:noFill/>
          <a:ln w="6350" cap="flat" cmpd="sng" algn="ctr">
            <a:solidFill>
              <a:schemeClr val="accent4">
                <a:lumMod val="40000"/>
                <a:lumOff val="60000"/>
              </a:schemeClr>
            </a:solidFill>
            <a:prstDash val="sysDot"/>
            <a:round/>
            <a:headEnd type="none" w="med" len="med"/>
            <a:tailEnd type="none" w="med" len="med"/>
          </a:ln>
          <a:effectLst>
            <a:glow rad="1397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5" name="Right Brace 14">
            <a:extLst>
              <a:ext uri="{FF2B5EF4-FFF2-40B4-BE49-F238E27FC236}">
                <a16:creationId xmlns:a16="http://schemas.microsoft.com/office/drawing/2014/main" id="{4AB0CC38-58F0-909A-D4EA-DB4A845F04C0}"/>
              </a:ext>
            </a:extLst>
          </p:cNvPr>
          <p:cNvSpPr/>
          <p:nvPr/>
        </p:nvSpPr>
        <p:spPr>
          <a:xfrm rot="16200000">
            <a:off x="3582731" y="1807839"/>
            <a:ext cx="673100" cy="5678910"/>
          </a:xfrm>
          <a:prstGeom prst="rightBrace">
            <a:avLst>
              <a:gd name="adj1" fmla="val 51729"/>
              <a:gd name="adj2" fmla="val 50000"/>
            </a:avLst>
          </a:prstGeom>
          <a:ln>
            <a:solidFill>
              <a:schemeClr val="accent5">
                <a:lumMod val="75000"/>
              </a:schemeClr>
            </a:solidFill>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sp>
        <p:nvSpPr>
          <p:cNvPr id="6" name="TextBox 5">
            <a:extLst>
              <a:ext uri="{FF2B5EF4-FFF2-40B4-BE49-F238E27FC236}">
                <a16:creationId xmlns:a16="http://schemas.microsoft.com/office/drawing/2014/main" id="{7F0E04AF-4C20-A425-435B-6C97A01C3831}"/>
              </a:ext>
            </a:extLst>
          </p:cNvPr>
          <p:cNvSpPr txBox="1"/>
          <p:nvPr/>
        </p:nvSpPr>
        <p:spPr>
          <a:xfrm>
            <a:off x="1469085" y="2880939"/>
            <a:ext cx="6170748" cy="1600438"/>
          </a:xfrm>
          <a:prstGeom prst="rect">
            <a:avLst/>
          </a:prstGeom>
          <a:noFill/>
        </p:spPr>
        <p:txBody>
          <a:bodyPr wrap="square" lIns="91440" tIns="45720" rIns="91440" bIns="45720" anchor="t">
            <a:spAutoFit/>
          </a:bodyPr>
          <a:lstStyle/>
          <a:p>
            <a:endParaRPr lang="en-US"/>
          </a:p>
          <a:p>
            <a:r>
              <a:rPr lang="en-IE" sz="2000" b="1">
                <a:latin typeface="Courier"/>
              </a:rPr>
              <a:t>While True</a:t>
            </a:r>
            <a:r>
              <a:rPr lang="en-IE" sz="2000">
                <a:effectLst/>
                <a:latin typeface="Courier"/>
              </a:rPr>
              <a:t>:</a:t>
            </a:r>
            <a:r>
              <a:rPr lang="en-IE" sz="2000">
                <a:latin typeface="Courier"/>
              </a:rPr>
              <a:t> </a:t>
            </a:r>
          </a:p>
          <a:p>
            <a:r>
              <a:rPr lang="en-IE" sz="2000">
                <a:latin typeface="Courier"/>
              </a:rPr>
              <a:t>    if </a:t>
            </a:r>
            <a:r>
              <a:rPr lang="en-IE" sz="2000" err="1">
                <a:latin typeface="Courier"/>
              </a:rPr>
              <a:t>pytch.</a:t>
            </a:r>
            <a:r>
              <a:rPr lang="en-IE" sz="2000" err="1">
                <a:solidFill>
                  <a:srgbClr val="1A6EB6"/>
                </a:solidFill>
                <a:latin typeface="Courier"/>
              </a:rPr>
              <a:t>key_pressed</a:t>
            </a:r>
            <a:r>
              <a:rPr lang="en-IE" sz="2000">
                <a:latin typeface="Courier"/>
              </a:rPr>
              <a:t>(</a:t>
            </a:r>
            <a:r>
              <a:rPr lang="en-GB" sz="2000">
                <a:solidFill>
                  <a:srgbClr val="BA2121"/>
                </a:solidFill>
                <a:latin typeface="Courier"/>
              </a:rPr>
              <a:t>"</a:t>
            </a:r>
            <a:r>
              <a:rPr lang="en-IE" sz="2000">
                <a:solidFill>
                  <a:srgbClr val="BA2121"/>
                </a:solidFill>
                <a:latin typeface="Courier"/>
              </a:rPr>
              <a:t>a</a:t>
            </a:r>
            <a:r>
              <a:rPr lang="en-GB" sz="2000">
                <a:solidFill>
                  <a:srgbClr val="BA2121"/>
                </a:solidFill>
                <a:latin typeface="Courier"/>
              </a:rPr>
              <a:t>"</a:t>
            </a:r>
            <a:r>
              <a:rPr lang="en-IE" sz="2000">
                <a:latin typeface="Courier"/>
              </a:rPr>
              <a:t>):                </a:t>
            </a:r>
            <a:r>
              <a:rPr lang="en-IE" sz="2000" err="1">
                <a:solidFill>
                  <a:srgbClr val="1A6EB6"/>
                </a:solidFill>
                <a:latin typeface="Courier"/>
              </a:rPr>
              <a:t>self</a:t>
            </a:r>
            <a:r>
              <a:rPr lang="en-IE" sz="2000" err="1">
                <a:latin typeface="Courier"/>
              </a:rPr>
              <a:t>.</a:t>
            </a:r>
            <a:r>
              <a:rPr lang="en-IE" sz="2000" err="1">
                <a:solidFill>
                  <a:srgbClr val="1A6EB6"/>
                </a:solidFill>
                <a:latin typeface="Courier"/>
              </a:rPr>
              <a:t>change_x</a:t>
            </a:r>
            <a:r>
              <a:rPr lang="en-IE" sz="2000">
                <a:latin typeface="Courier"/>
              </a:rPr>
              <a:t>(-</a:t>
            </a:r>
            <a:r>
              <a:rPr lang="en-IE" sz="2000">
                <a:solidFill>
                  <a:srgbClr val="1A6EB6"/>
                </a:solidFill>
                <a:latin typeface="Courier"/>
              </a:rPr>
              <a:t>3</a:t>
            </a:r>
            <a:r>
              <a:rPr lang="en-IE" sz="2000">
                <a:latin typeface="Courier"/>
              </a:rPr>
              <a:t>)</a:t>
            </a:r>
            <a:endParaRPr lang="en-IE" sz="2000"/>
          </a:p>
          <a:p>
            <a:endParaRPr lang="en-IE" sz="2000">
              <a:latin typeface="Courier"/>
            </a:endParaRPr>
          </a:p>
        </p:txBody>
      </p:sp>
    </p:spTree>
    <p:extLst>
      <p:ext uri="{BB962C8B-B14F-4D97-AF65-F5344CB8AC3E}">
        <p14:creationId xmlns:p14="http://schemas.microsoft.com/office/powerpoint/2010/main" val="3452831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p:bldP spid="11" grpId="0" animBg="1"/>
      <p:bldP spid="13" grpId="0" animBg="1"/>
      <p:bldP spid="14" grpId="0" animBg="1"/>
      <p:bldP spid="15" grpId="0" animBg="1"/>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4D4344C-9FDD-F4DD-D739-A9C2C1CBD04E}"/>
              </a:ext>
            </a:extLst>
          </p:cNvPr>
          <p:cNvPicPr>
            <a:picLocks noChangeAspect="1"/>
          </p:cNvPicPr>
          <p:nvPr/>
        </p:nvPicPr>
        <p:blipFill>
          <a:blip r:embed="rId3">
            <a:alphaModFix amt="70000"/>
          </a:blip>
          <a:stretch>
            <a:fillRect/>
          </a:stretch>
        </p:blipFill>
        <p:spPr>
          <a:xfrm>
            <a:off x="8569387" y="3970418"/>
            <a:ext cx="2477355" cy="1834196"/>
          </a:xfrm>
          <a:prstGeom prst="rect">
            <a:avLst/>
          </a:prstGeom>
        </p:spPr>
      </p:pic>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64860"/>
            <a:ext cx="10515600" cy="1325563"/>
          </a:xfrm>
        </p:spPr>
        <p:txBody>
          <a:bodyPr/>
          <a:lstStyle/>
          <a:p>
            <a:r>
              <a:rPr lang="en-IE"/>
              <a:t>Python nested conditions</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467902" y="1261718"/>
            <a:ext cx="10387013" cy="684116"/>
          </a:xfrm>
        </p:spPr>
        <p:txBody>
          <a:bodyPr>
            <a:normAutofit/>
          </a:bodyPr>
          <a:lstStyle/>
          <a:p>
            <a:pPr marL="0" indent="0">
              <a:buNone/>
            </a:pPr>
            <a:r>
              <a:rPr lang="en-IE"/>
              <a:t>You can use an “if statement” inside another if statement to check more than one condition before the execution of some code. This is called nesting.</a:t>
            </a:r>
          </a:p>
        </p:txBody>
      </p:sp>
      <p:sp>
        <p:nvSpPr>
          <p:cNvPr id="11" name="TextBox 10">
            <a:extLst>
              <a:ext uri="{FF2B5EF4-FFF2-40B4-BE49-F238E27FC236}">
                <a16:creationId xmlns:a16="http://schemas.microsoft.com/office/drawing/2014/main" id="{381B6E5F-8FA2-D889-D280-A9538A4C5476}"/>
              </a:ext>
            </a:extLst>
          </p:cNvPr>
          <p:cNvSpPr txBox="1"/>
          <p:nvPr/>
        </p:nvSpPr>
        <p:spPr>
          <a:xfrm>
            <a:off x="1278508" y="2056160"/>
            <a:ext cx="6404682" cy="1154932"/>
          </a:xfrm>
          <a:prstGeom prst="rect">
            <a:avLst/>
          </a:prstGeom>
          <a:noFill/>
        </p:spPr>
        <p:txBody>
          <a:bodyPr wrap="square">
            <a:spAutoFit/>
          </a:bodyPr>
          <a:lstStyle/>
          <a:p>
            <a:pPr>
              <a:lnSpc>
                <a:spcPct val="90000"/>
              </a:lnSpc>
              <a:spcBef>
                <a:spcPts val="1200"/>
              </a:spcBef>
              <a:buClr>
                <a:schemeClr val="tx2"/>
              </a:buClr>
              <a:buSzPts val="2000"/>
            </a:pPr>
            <a:r>
              <a:rPr lang="en-GB" b="1">
                <a:latin typeface="Courier" panose="02070309020205020404" pitchFamily="49" charset="0"/>
              </a:rPr>
              <a:t>if </a:t>
            </a:r>
            <a:r>
              <a:rPr lang="en-GB" b="1">
                <a:solidFill>
                  <a:srgbClr val="7030A0"/>
                </a:solidFill>
                <a:latin typeface="Courier" panose="02070309020205020404" pitchFamily="49" charset="0"/>
              </a:rPr>
              <a:t>&lt;condition_1&gt;</a:t>
            </a:r>
            <a:r>
              <a:rPr lang="en-GB" b="1">
                <a:latin typeface="Courier" panose="02070309020205020404" pitchFamily="49" charset="0"/>
              </a:rPr>
              <a:t>:</a:t>
            </a:r>
          </a:p>
          <a:p>
            <a:pPr>
              <a:lnSpc>
                <a:spcPct val="90000"/>
              </a:lnSpc>
              <a:spcBef>
                <a:spcPts val="1200"/>
              </a:spcBef>
              <a:buClr>
                <a:schemeClr val="tx2"/>
              </a:buClr>
              <a:buSzPts val="2000"/>
            </a:pPr>
            <a:r>
              <a:rPr lang="en-GB" b="1">
                <a:latin typeface="Courier" panose="02070309020205020404" pitchFamily="49" charset="0"/>
              </a:rPr>
              <a:t>    if </a:t>
            </a:r>
            <a:r>
              <a:rPr lang="en-GB" b="1">
                <a:solidFill>
                  <a:srgbClr val="7030A0"/>
                </a:solidFill>
                <a:latin typeface="Courier" panose="02070309020205020404" pitchFamily="49" charset="0"/>
              </a:rPr>
              <a:t>&lt;condition_2&gt;</a:t>
            </a:r>
            <a:r>
              <a:rPr lang="en-GB" b="1">
                <a:latin typeface="Courier" panose="02070309020205020404" pitchFamily="49" charset="0"/>
              </a:rPr>
              <a:t>:</a:t>
            </a:r>
            <a:endParaRPr lang="en-GB" sz="1800" b="1">
              <a:latin typeface="Courier" panose="02070309020205020404" pitchFamily="49" charset="0"/>
            </a:endParaRPr>
          </a:p>
          <a:p>
            <a:pPr>
              <a:lnSpc>
                <a:spcPct val="90000"/>
              </a:lnSpc>
              <a:spcBef>
                <a:spcPts val="1200"/>
              </a:spcBef>
              <a:buClr>
                <a:schemeClr val="tx2"/>
              </a:buClr>
              <a:buSzPts val="2000"/>
            </a:pPr>
            <a:r>
              <a:rPr lang="en-GB" b="1">
                <a:solidFill>
                  <a:srgbClr val="008000"/>
                </a:solidFill>
                <a:latin typeface="Courier" panose="02070309020205020404" pitchFamily="49" charset="0"/>
              </a:rPr>
              <a:t>        </a:t>
            </a:r>
            <a:r>
              <a:rPr lang="en-IE" b="1" err="1">
                <a:solidFill>
                  <a:srgbClr val="008000"/>
                </a:solidFill>
                <a:latin typeface="Courier" panose="02070309020205020404" pitchFamily="49" charset="0"/>
              </a:rPr>
              <a:t>code_to_run_if_both_conditions_true</a:t>
            </a:r>
            <a:r>
              <a:rPr lang="en-IE" b="1">
                <a:solidFill>
                  <a:srgbClr val="008000"/>
                </a:solidFill>
                <a:latin typeface="Courier" panose="02070309020205020404" pitchFamily="49" charset="0"/>
              </a:rPr>
              <a:t>()</a:t>
            </a:r>
            <a:endParaRPr lang="en-GB" sz="1800" b="1">
              <a:latin typeface="Courier" panose="02070309020205020404" pitchFamily="49" charset="0"/>
            </a:endParaRPr>
          </a:p>
        </p:txBody>
      </p:sp>
      <p:sp>
        <p:nvSpPr>
          <p:cNvPr id="7" name="TextBox 6">
            <a:extLst>
              <a:ext uri="{FF2B5EF4-FFF2-40B4-BE49-F238E27FC236}">
                <a16:creationId xmlns:a16="http://schemas.microsoft.com/office/drawing/2014/main" id="{B9302B36-5050-5723-8D0B-9919D294A153}"/>
              </a:ext>
            </a:extLst>
          </p:cNvPr>
          <p:cNvSpPr txBox="1"/>
          <p:nvPr/>
        </p:nvSpPr>
        <p:spPr>
          <a:xfrm>
            <a:off x="1034470" y="4357083"/>
            <a:ext cx="6903581" cy="1200329"/>
          </a:xfrm>
          <a:prstGeom prst="rect">
            <a:avLst/>
          </a:prstGeom>
          <a:noFill/>
        </p:spPr>
        <p:txBody>
          <a:bodyPr wrap="square" lIns="91440" tIns="45720" rIns="91440" bIns="45720" anchor="t">
            <a:spAutoFit/>
          </a:bodyPr>
          <a:lstStyle/>
          <a:p>
            <a:r>
              <a:rPr lang="en-IE" sz="1800" b="1">
                <a:latin typeface="Courier"/>
              </a:rPr>
              <a:t>if</a:t>
            </a:r>
            <a:r>
              <a:rPr lang="en-IE" sz="1800">
                <a:effectLst/>
                <a:latin typeface="Courier"/>
              </a:rPr>
              <a:t> </a:t>
            </a:r>
            <a:r>
              <a:rPr lang="en-IE" err="1">
                <a:latin typeface="Courier"/>
              </a:rPr>
              <a:t>pytch</a:t>
            </a:r>
            <a:r>
              <a:rPr lang="en-IE" sz="1800" err="1">
                <a:effectLst/>
                <a:latin typeface="Courier"/>
              </a:rPr>
              <a:t>.</a:t>
            </a:r>
            <a:r>
              <a:rPr lang="en-IE" sz="1800" err="1">
                <a:solidFill>
                  <a:srgbClr val="1A6EB6"/>
                </a:solidFill>
                <a:effectLst/>
                <a:latin typeface="Courier"/>
              </a:rPr>
              <a:t>key_pressed</a:t>
            </a:r>
            <a:r>
              <a:rPr lang="en-IE" sz="1800">
                <a:effectLst/>
                <a:latin typeface="Courier"/>
              </a:rPr>
              <a:t>(</a:t>
            </a:r>
            <a:r>
              <a:rPr lang="en-IE">
                <a:solidFill>
                  <a:srgbClr val="BA2121"/>
                </a:solidFill>
                <a:latin typeface="Courier"/>
              </a:rPr>
              <a:t>"</a:t>
            </a:r>
            <a:r>
              <a:rPr lang="en-IE" err="1">
                <a:solidFill>
                  <a:srgbClr val="BA2121"/>
                </a:solidFill>
                <a:latin typeface="Courier"/>
              </a:rPr>
              <a:t>ArrowRight</a:t>
            </a:r>
            <a:r>
              <a:rPr lang="en-IE">
                <a:solidFill>
                  <a:srgbClr val="BA2121"/>
                </a:solidFill>
                <a:latin typeface="Courier"/>
              </a:rPr>
              <a:t>"</a:t>
            </a:r>
            <a:r>
              <a:rPr lang="en-IE" sz="1800">
                <a:effectLst/>
                <a:latin typeface="Courier"/>
              </a:rPr>
              <a:t>)</a:t>
            </a:r>
            <a:r>
              <a:rPr lang="en-IE" sz="1800">
                <a:latin typeface="Courier"/>
              </a:rPr>
              <a:t>:</a:t>
            </a:r>
          </a:p>
          <a:p>
            <a:r>
              <a:rPr lang="en-IE">
                <a:latin typeface="Courier"/>
              </a:rPr>
              <a:t>    </a:t>
            </a:r>
            <a:r>
              <a:rPr lang="en-IE" sz="1800" b="1">
                <a:latin typeface="Courier"/>
              </a:rPr>
              <a:t>if</a:t>
            </a:r>
            <a:r>
              <a:rPr lang="en-IE" sz="1800">
                <a:latin typeface="Courier"/>
              </a:rPr>
              <a:t> </a:t>
            </a:r>
            <a:r>
              <a:rPr lang="en-GB" sz="1800">
                <a:solidFill>
                  <a:srgbClr val="1A6EB6"/>
                </a:solidFill>
                <a:latin typeface="Courier"/>
              </a:rPr>
              <a:t>self</a:t>
            </a:r>
            <a:r>
              <a:rPr lang="en-IE" sz="1800">
                <a:latin typeface="Courier"/>
              </a:rPr>
              <a:t>.</a:t>
            </a:r>
            <a:r>
              <a:rPr lang="en-IE" sz="1800">
                <a:solidFill>
                  <a:srgbClr val="1A6EB6"/>
                </a:solidFill>
                <a:latin typeface="Courier"/>
              </a:rPr>
              <a:t>touching</a:t>
            </a:r>
            <a:r>
              <a:rPr lang="en-IE" sz="1800">
                <a:latin typeface="Courier"/>
              </a:rPr>
              <a:t>(Apple):</a:t>
            </a:r>
          </a:p>
          <a:p>
            <a:r>
              <a:rPr lang="en-IE">
                <a:solidFill>
                  <a:srgbClr val="008000"/>
                </a:solidFill>
                <a:latin typeface="Courier"/>
              </a:rPr>
              <a:t>   </a:t>
            </a:r>
            <a:r>
              <a:rPr lang="en-IE" sz="1800">
                <a:solidFill>
                  <a:srgbClr val="008000"/>
                </a:solidFill>
                <a:latin typeface="Courier"/>
              </a:rPr>
              <a:t> </a:t>
            </a:r>
            <a:r>
              <a:rPr lang="en-IE" sz="1800">
                <a:latin typeface="Courier"/>
              </a:rPr>
              <a:t>	</a:t>
            </a:r>
            <a:r>
              <a:rPr lang="en-GB" sz="1800" err="1">
                <a:solidFill>
                  <a:srgbClr val="1A6EB6"/>
                </a:solidFill>
                <a:latin typeface="Courier"/>
              </a:rPr>
              <a:t>self</a:t>
            </a:r>
            <a:r>
              <a:rPr lang="en-GB" sz="1800" err="1">
                <a:latin typeface="Courier"/>
              </a:rPr>
              <a:t>.</a:t>
            </a:r>
            <a:r>
              <a:rPr lang="en-GB" sz="1800" err="1">
                <a:solidFill>
                  <a:srgbClr val="1A6EB6"/>
                </a:solidFill>
                <a:latin typeface="Courier"/>
              </a:rPr>
              <a:t>say_for_seconds</a:t>
            </a:r>
            <a:r>
              <a:rPr lang="en-GB" sz="1800">
                <a:latin typeface="Courier"/>
              </a:rPr>
              <a:t>(</a:t>
            </a:r>
            <a:r>
              <a:rPr lang="en-GB" sz="1800">
                <a:solidFill>
                  <a:srgbClr val="BA2121"/>
                </a:solidFill>
                <a:latin typeface="Courier"/>
              </a:rPr>
              <a:t>"An apple!"</a:t>
            </a:r>
            <a:r>
              <a:rPr lang="en-GB" sz="1800">
                <a:latin typeface="Courier"/>
              </a:rPr>
              <a:t>, </a:t>
            </a:r>
            <a:r>
              <a:rPr lang="en-GB" sz="1800">
                <a:solidFill>
                  <a:srgbClr val="1A6EB6"/>
                </a:solidFill>
                <a:latin typeface="Courier"/>
              </a:rPr>
              <a:t>2.0</a:t>
            </a:r>
            <a:r>
              <a:rPr lang="en-GB" sz="1800">
                <a:latin typeface="Courier"/>
              </a:rPr>
              <a:t>)</a:t>
            </a:r>
          </a:p>
          <a:p>
            <a:r>
              <a:rPr lang="en-GB">
                <a:latin typeface="Courier"/>
              </a:rPr>
              <a:t>   </a:t>
            </a:r>
            <a:r>
              <a:rPr lang="en-GB" sz="1800">
                <a:latin typeface="Courier"/>
              </a:rPr>
              <a:t> 	</a:t>
            </a:r>
            <a:r>
              <a:rPr lang="en-GB" sz="1800" err="1">
                <a:solidFill>
                  <a:srgbClr val="1A6EB6"/>
                </a:solidFill>
                <a:latin typeface="Courier"/>
              </a:rPr>
              <a:t>self</a:t>
            </a:r>
            <a:r>
              <a:rPr lang="en-GB" sz="1800" err="1">
                <a:latin typeface="Courier"/>
              </a:rPr>
              <a:t>.</a:t>
            </a:r>
            <a:r>
              <a:rPr lang="en-GB" sz="1800" err="1">
                <a:solidFill>
                  <a:srgbClr val="1A6EB6"/>
                </a:solidFill>
                <a:latin typeface="Courier"/>
              </a:rPr>
              <a:t>set_size</a:t>
            </a:r>
            <a:r>
              <a:rPr lang="en-GB" sz="1800">
                <a:latin typeface="Courier"/>
              </a:rPr>
              <a:t>(</a:t>
            </a:r>
            <a:r>
              <a:rPr lang="en-GB" sz="1800">
                <a:solidFill>
                  <a:srgbClr val="1A6EB6"/>
                </a:solidFill>
                <a:latin typeface="Courier"/>
              </a:rPr>
              <a:t>1</a:t>
            </a:r>
            <a:r>
              <a:rPr lang="en-GB" sz="1800">
                <a:latin typeface="Courier"/>
              </a:rPr>
              <a:t>)</a:t>
            </a:r>
          </a:p>
        </p:txBody>
      </p:sp>
      <p:sp>
        <p:nvSpPr>
          <p:cNvPr id="12" name="Text Placeholder 2">
            <a:extLst>
              <a:ext uri="{FF2B5EF4-FFF2-40B4-BE49-F238E27FC236}">
                <a16:creationId xmlns:a16="http://schemas.microsoft.com/office/drawing/2014/main" id="{05BE89A9-1177-CA46-F8B5-E23145333562}"/>
              </a:ext>
            </a:extLst>
          </p:cNvPr>
          <p:cNvSpPr>
            <a:spLocks noGrp="1"/>
          </p:cNvSpPr>
          <p:nvPr>
            <p:ph type="body" sz="quarter" idx="10"/>
          </p:nvPr>
        </p:nvSpPr>
        <p:spPr>
          <a:xfrm>
            <a:off x="592941" y="3655235"/>
            <a:ext cx="6998115" cy="751220"/>
          </a:xfrm>
        </p:spPr>
        <p:txBody>
          <a:bodyPr>
            <a:normAutofit/>
          </a:bodyPr>
          <a:lstStyle/>
          <a:p>
            <a:pPr marL="457200" indent="-457200">
              <a:buFont typeface="Arial" panose="020B0604020202020204" pitchFamily="34" charset="0"/>
              <a:buChar char="•"/>
            </a:pPr>
            <a:r>
              <a:rPr lang="en-IE"/>
              <a:t>Example in Pytch:</a:t>
            </a:r>
          </a:p>
        </p:txBody>
      </p:sp>
      <p:pic>
        <p:nvPicPr>
          <p:cNvPr id="17" name="Picture 16" descr="A blue square with white arrows&#10;&#10;Description automatically generated with medium confidence">
            <a:extLst>
              <a:ext uri="{FF2B5EF4-FFF2-40B4-BE49-F238E27FC236}">
                <a16:creationId xmlns:a16="http://schemas.microsoft.com/office/drawing/2014/main" id="{E22409FA-3925-2B4D-8F47-404DF2F21CF9}"/>
              </a:ext>
            </a:extLst>
          </p:cNvPr>
          <p:cNvPicPr>
            <a:picLocks noChangeAspect="1"/>
          </p:cNvPicPr>
          <p:nvPr/>
        </p:nvPicPr>
        <p:blipFill>
          <a:blip r:embed="rId4"/>
          <a:stretch>
            <a:fillRect/>
          </a:stretch>
        </p:blipFill>
        <p:spPr>
          <a:xfrm>
            <a:off x="594712" y="4357083"/>
            <a:ext cx="346995" cy="346995"/>
          </a:xfrm>
          <a:prstGeom prst="rect">
            <a:avLst/>
          </a:prstGeom>
        </p:spPr>
      </p:pic>
      <p:pic>
        <p:nvPicPr>
          <p:cNvPr id="19" name="Picture 18" descr="A yellow letter on a black background&#10;&#10;Description automatically generated with medium confidence">
            <a:extLst>
              <a:ext uri="{FF2B5EF4-FFF2-40B4-BE49-F238E27FC236}">
                <a16:creationId xmlns:a16="http://schemas.microsoft.com/office/drawing/2014/main" id="{279692FC-29E1-6F6A-551B-BB27A7174A5D}"/>
              </a:ext>
            </a:extLst>
          </p:cNvPr>
          <p:cNvPicPr>
            <a:picLocks noChangeAspect="1"/>
          </p:cNvPicPr>
          <p:nvPr/>
        </p:nvPicPr>
        <p:blipFill>
          <a:blip r:embed="rId5"/>
          <a:stretch>
            <a:fillRect/>
          </a:stretch>
        </p:blipFill>
        <p:spPr>
          <a:xfrm>
            <a:off x="10882256" y="4622753"/>
            <a:ext cx="550546" cy="550546"/>
          </a:xfrm>
          <a:prstGeom prst="rect">
            <a:avLst/>
          </a:prstGeom>
        </p:spPr>
      </p:pic>
      <p:grpSp>
        <p:nvGrpSpPr>
          <p:cNvPr id="8" name="Group 7">
            <a:extLst>
              <a:ext uri="{FF2B5EF4-FFF2-40B4-BE49-F238E27FC236}">
                <a16:creationId xmlns:a16="http://schemas.microsoft.com/office/drawing/2014/main" id="{4F10B021-0B5B-EFF3-06D2-18C9680E3FBD}"/>
              </a:ext>
            </a:extLst>
          </p:cNvPr>
          <p:cNvGrpSpPr/>
          <p:nvPr/>
        </p:nvGrpSpPr>
        <p:grpSpPr>
          <a:xfrm>
            <a:off x="8949842" y="1884255"/>
            <a:ext cx="1680331" cy="1466455"/>
            <a:chOff x="8296415" y="2062581"/>
            <a:chExt cx="1680331" cy="1466455"/>
          </a:xfrm>
        </p:grpSpPr>
        <p:pic>
          <p:nvPicPr>
            <p:cNvPr id="5" name="Picture 4">
              <a:extLst>
                <a:ext uri="{FF2B5EF4-FFF2-40B4-BE49-F238E27FC236}">
                  <a16:creationId xmlns:a16="http://schemas.microsoft.com/office/drawing/2014/main" id="{7C1E6AD6-A500-73EB-6075-D58C74E02687}"/>
                </a:ext>
              </a:extLst>
            </p:cNvPr>
            <p:cNvPicPr>
              <a:picLocks noChangeAspect="1"/>
            </p:cNvPicPr>
            <p:nvPr/>
          </p:nvPicPr>
          <p:blipFill>
            <a:blip r:embed="rId6"/>
            <a:stretch>
              <a:fillRect/>
            </a:stretch>
          </p:blipFill>
          <p:spPr>
            <a:xfrm>
              <a:off x="8296415" y="2062581"/>
              <a:ext cx="1352050" cy="1466455"/>
            </a:xfrm>
            <a:prstGeom prst="rect">
              <a:avLst/>
            </a:prstGeom>
          </p:spPr>
        </p:pic>
        <p:pic>
          <p:nvPicPr>
            <p:cNvPr id="18" name="Picture 17" descr="A yellow letter on a black background&#10;&#10;Description automatically generated with medium confidence">
              <a:extLst>
                <a:ext uri="{FF2B5EF4-FFF2-40B4-BE49-F238E27FC236}">
                  <a16:creationId xmlns:a16="http://schemas.microsoft.com/office/drawing/2014/main" id="{C9170116-B470-7D32-46B8-43F2DF55A0FB}"/>
                </a:ext>
              </a:extLst>
            </p:cNvPr>
            <p:cNvPicPr>
              <a:picLocks noChangeAspect="1"/>
            </p:cNvPicPr>
            <p:nvPr/>
          </p:nvPicPr>
          <p:blipFill>
            <a:blip r:embed="rId5"/>
            <a:stretch>
              <a:fillRect/>
            </a:stretch>
          </p:blipFill>
          <p:spPr>
            <a:xfrm>
              <a:off x="9426200" y="2584647"/>
              <a:ext cx="550546" cy="550546"/>
            </a:xfrm>
            <a:prstGeom prst="rect">
              <a:avLst/>
            </a:prstGeom>
          </p:spPr>
        </p:pic>
      </p:grpSp>
      <p:pic>
        <p:nvPicPr>
          <p:cNvPr id="6" name="Picture 5" descr="A blue arrow pointing to the right&#10;&#10;Description automatically generated">
            <a:extLst>
              <a:ext uri="{FF2B5EF4-FFF2-40B4-BE49-F238E27FC236}">
                <a16:creationId xmlns:a16="http://schemas.microsoft.com/office/drawing/2014/main" id="{DCAB4EF7-8B7E-4894-F93E-64BD2DB06487}"/>
              </a:ext>
            </a:extLst>
          </p:cNvPr>
          <p:cNvPicPr>
            <a:picLocks noChangeAspect="1"/>
          </p:cNvPicPr>
          <p:nvPr/>
        </p:nvPicPr>
        <p:blipFill>
          <a:blip r:embed="rId7"/>
          <a:stretch>
            <a:fillRect/>
          </a:stretch>
        </p:blipFill>
        <p:spPr>
          <a:xfrm>
            <a:off x="7583680" y="4573128"/>
            <a:ext cx="708741" cy="708741"/>
          </a:xfrm>
          <a:prstGeom prst="rect">
            <a:avLst/>
          </a:prstGeom>
        </p:spPr>
      </p:pic>
      <p:pic>
        <p:nvPicPr>
          <p:cNvPr id="9" name="Picture 8" descr="A blue arrow pointing to the right&#10;&#10;Description automatically generated">
            <a:extLst>
              <a:ext uri="{FF2B5EF4-FFF2-40B4-BE49-F238E27FC236}">
                <a16:creationId xmlns:a16="http://schemas.microsoft.com/office/drawing/2014/main" id="{0335F00C-C529-7C1B-7113-25FDAB491916}"/>
              </a:ext>
            </a:extLst>
          </p:cNvPr>
          <p:cNvPicPr>
            <a:picLocks noChangeAspect="1"/>
          </p:cNvPicPr>
          <p:nvPr/>
        </p:nvPicPr>
        <p:blipFill>
          <a:blip r:embed="rId7"/>
          <a:stretch>
            <a:fillRect/>
          </a:stretch>
        </p:blipFill>
        <p:spPr>
          <a:xfrm>
            <a:off x="7676208" y="2247422"/>
            <a:ext cx="708741" cy="708741"/>
          </a:xfrm>
          <a:prstGeom prst="rect">
            <a:avLst/>
          </a:prstGeom>
        </p:spPr>
      </p:pic>
    </p:spTree>
    <p:extLst>
      <p:ext uri="{BB962C8B-B14F-4D97-AF65-F5344CB8AC3E}">
        <p14:creationId xmlns:p14="http://schemas.microsoft.com/office/powerpoint/2010/main" val="2056518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fade">
                                      <p:cBhvr>
                                        <p:cTn id="15" dur="500"/>
                                        <p:tgtEl>
                                          <p:spTgt spid="12">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10"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par>
                                <p:cTn id="30" presetID="10" presetClass="entr" presetSubtype="0"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0" y="164860"/>
            <a:ext cx="11787369" cy="1325563"/>
          </a:xfrm>
        </p:spPr>
        <p:txBody>
          <a:bodyPr/>
          <a:lstStyle/>
          <a:p>
            <a:r>
              <a:rPr lang="en-IE"/>
              <a:t>Python conditions: operators</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533217" y="1261717"/>
            <a:ext cx="10387013" cy="1762886"/>
          </a:xfrm>
        </p:spPr>
        <p:txBody>
          <a:bodyPr>
            <a:normAutofit lnSpcReduction="10000"/>
          </a:bodyPr>
          <a:lstStyle/>
          <a:p>
            <a:pPr marL="0" indent="0">
              <a:buNone/>
            </a:pPr>
            <a:r>
              <a:rPr lang="en-IE" sz="2100"/>
              <a:t>The if condition may be used with operators like:</a:t>
            </a:r>
          </a:p>
          <a:p>
            <a:r>
              <a:rPr lang="en-IE" sz="2800" b="1"/>
              <a:t>&gt;</a:t>
            </a:r>
            <a:r>
              <a:rPr lang="en-IE" sz="2100"/>
              <a:t> (greater than): the condition is true if the first value is greater than the second.</a:t>
            </a:r>
          </a:p>
          <a:p>
            <a:r>
              <a:rPr lang="en-IE" sz="2800" b="1"/>
              <a:t>&lt;</a:t>
            </a:r>
            <a:r>
              <a:rPr lang="en-IE" sz="2100"/>
              <a:t> (smaller than): the condition is true if the first value is smaller than the second.</a:t>
            </a:r>
          </a:p>
          <a:p>
            <a:r>
              <a:rPr lang="en-IE" sz="2100"/>
              <a:t>== (equal to): the condition is true if the first value is exactly equal to the second</a:t>
            </a:r>
          </a:p>
        </p:txBody>
      </p:sp>
      <p:sp>
        <p:nvSpPr>
          <p:cNvPr id="7" name="TextBox 6">
            <a:extLst>
              <a:ext uri="{FF2B5EF4-FFF2-40B4-BE49-F238E27FC236}">
                <a16:creationId xmlns:a16="http://schemas.microsoft.com/office/drawing/2014/main" id="{B9302B36-5050-5723-8D0B-9919D294A153}"/>
              </a:ext>
            </a:extLst>
          </p:cNvPr>
          <p:cNvSpPr txBox="1"/>
          <p:nvPr/>
        </p:nvSpPr>
        <p:spPr>
          <a:xfrm>
            <a:off x="1034471" y="4581671"/>
            <a:ext cx="9595702" cy="646331"/>
          </a:xfrm>
          <a:prstGeom prst="rect">
            <a:avLst/>
          </a:prstGeom>
          <a:noFill/>
        </p:spPr>
        <p:txBody>
          <a:bodyPr wrap="square" lIns="91440" tIns="45720" rIns="91440" bIns="45720" anchor="t">
            <a:spAutoFit/>
          </a:bodyPr>
          <a:lstStyle/>
          <a:p>
            <a:r>
              <a:rPr lang="en-IE" sz="1800" b="1">
                <a:latin typeface="Courier"/>
              </a:rPr>
              <a:t>if</a:t>
            </a:r>
            <a:r>
              <a:rPr lang="en-IE" sz="1800">
                <a:latin typeface="Courier"/>
              </a:rPr>
              <a:t> </a:t>
            </a:r>
            <a:r>
              <a:rPr lang="en-GB" sz="1800">
                <a:solidFill>
                  <a:srgbClr val="1A6EB6"/>
                </a:solidFill>
                <a:latin typeface="Courier"/>
              </a:rPr>
              <a:t>self</a:t>
            </a:r>
            <a:r>
              <a:rPr lang="en-IE" sz="1800">
                <a:latin typeface="Courier"/>
              </a:rPr>
              <a:t>.</a:t>
            </a:r>
            <a:r>
              <a:rPr lang="en-IE" err="1">
                <a:solidFill>
                  <a:srgbClr val="1A6EB6"/>
                </a:solidFill>
                <a:latin typeface="Courier"/>
              </a:rPr>
              <a:t>x_</a:t>
            </a:r>
            <a:r>
              <a:rPr lang="en-IE" sz="1800" err="1">
                <a:solidFill>
                  <a:srgbClr val="1A6EB6"/>
                </a:solidFill>
                <a:effectLst/>
                <a:latin typeface="Courier"/>
              </a:rPr>
              <a:t>position</a:t>
            </a:r>
            <a:r>
              <a:rPr lang="en-IE" sz="1800">
                <a:effectLst/>
                <a:latin typeface="Courier"/>
              </a:rPr>
              <a:t> &gt; </a:t>
            </a:r>
            <a:r>
              <a:rPr lang="en-IE" sz="1800">
                <a:solidFill>
                  <a:srgbClr val="1A6EB6"/>
                </a:solidFill>
                <a:effectLst/>
                <a:latin typeface="Courier"/>
              </a:rPr>
              <a:t>0</a:t>
            </a:r>
            <a:r>
              <a:rPr lang="en-IE" sz="1800">
                <a:latin typeface="Courier"/>
              </a:rPr>
              <a:t>:</a:t>
            </a:r>
          </a:p>
          <a:p>
            <a:r>
              <a:rPr lang="en-IE">
                <a:solidFill>
                  <a:srgbClr val="008000"/>
                </a:solidFill>
                <a:latin typeface="Courier"/>
              </a:rPr>
              <a:t>   </a:t>
            </a:r>
            <a:r>
              <a:rPr lang="en-IE" sz="1800">
                <a:solidFill>
                  <a:srgbClr val="008000"/>
                </a:solidFill>
                <a:latin typeface="Courier"/>
              </a:rPr>
              <a:t> </a:t>
            </a:r>
            <a:r>
              <a:rPr lang="en-GB" sz="1800" err="1">
                <a:solidFill>
                  <a:srgbClr val="1A6EB6"/>
                </a:solidFill>
                <a:latin typeface="Courier"/>
              </a:rPr>
              <a:t>self</a:t>
            </a:r>
            <a:r>
              <a:rPr lang="en-GB" sz="1800" err="1">
                <a:latin typeface="Courier"/>
              </a:rPr>
              <a:t>.</a:t>
            </a:r>
            <a:r>
              <a:rPr lang="en-GB" sz="1800" err="1">
                <a:solidFill>
                  <a:srgbClr val="1A6EB6"/>
                </a:solidFill>
                <a:latin typeface="Courier"/>
              </a:rPr>
              <a:t>say_for_seconds</a:t>
            </a:r>
            <a:r>
              <a:rPr lang="en-GB" sz="1800">
                <a:latin typeface="Courier"/>
              </a:rPr>
              <a:t>(</a:t>
            </a:r>
            <a:r>
              <a:rPr lang="en-GB" sz="1800">
                <a:solidFill>
                  <a:srgbClr val="BA2121"/>
                </a:solidFill>
                <a:latin typeface="Courier"/>
              </a:rPr>
              <a:t>"I’m on right side of the screen!"</a:t>
            </a:r>
            <a:r>
              <a:rPr lang="en-GB" sz="1800">
                <a:latin typeface="Courier"/>
              </a:rPr>
              <a:t>, </a:t>
            </a:r>
            <a:r>
              <a:rPr lang="en-GB" sz="1800">
                <a:solidFill>
                  <a:srgbClr val="1A6EB6"/>
                </a:solidFill>
                <a:latin typeface="Courier"/>
              </a:rPr>
              <a:t>2.0</a:t>
            </a:r>
            <a:r>
              <a:rPr lang="en-GB" sz="1800">
                <a:latin typeface="Courier"/>
              </a:rPr>
              <a:t>)</a:t>
            </a:r>
          </a:p>
        </p:txBody>
      </p:sp>
      <p:sp>
        <p:nvSpPr>
          <p:cNvPr id="12" name="Text Placeholder 2">
            <a:extLst>
              <a:ext uri="{FF2B5EF4-FFF2-40B4-BE49-F238E27FC236}">
                <a16:creationId xmlns:a16="http://schemas.microsoft.com/office/drawing/2014/main" id="{05BE89A9-1177-CA46-F8B5-E23145333562}"/>
              </a:ext>
            </a:extLst>
          </p:cNvPr>
          <p:cNvSpPr>
            <a:spLocks noGrp="1"/>
          </p:cNvSpPr>
          <p:nvPr>
            <p:ph type="body" sz="quarter" idx="10"/>
          </p:nvPr>
        </p:nvSpPr>
        <p:spPr>
          <a:xfrm>
            <a:off x="533217" y="4003948"/>
            <a:ext cx="10037232" cy="543956"/>
          </a:xfrm>
        </p:spPr>
        <p:txBody>
          <a:bodyPr>
            <a:normAutofit/>
          </a:bodyPr>
          <a:lstStyle/>
          <a:p>
            <a:r>
              <a:rPr lang="en-IE"/>
              <a:t>Example in Pytch</a:t>
            </a:r>
          </a:p>
        </p:txBody>
      </p:sp>
      <p:pic>
        <p:nvPicPr>
          <p:cNvPr id="17" name="Picture 16" descr="A blue square with white arrows&#10;&#10;Description automatically generated with medium confidence">
            <a:extLst>
              <a:ext uri="{FF2B5EF4-FFF2-40B4-BE49-F238E27FC236}">
                <a16:creationId xmlns:a16="http://schemas.microsoft.com/office/drawing/2014/main" id="{E22409FA-3925-2B4D-8F47-404DF2F21CF9}"/>
              </a:ext>
            </a:extLst>
          </p:cNvPr>
          <p:cNvPicPr>
            <a:picLocks noChangeAspect="1"/>
          </p:cNvPicPr>
          <p:nvPr/>
        </p:nvPicPr>
        <p:blipFill>
          <a:blip r:embed="rId3"/>
          <a:stretch>
            <a:fillRect/>
          </a:stretch>
        </p:blipFill>
        <p:spPr>
          <a:xfrm>
            <a:off x="594712" y="4581671"/>
            <a:ext cx="346995" cy="346995"/>
          </a:xfrm>
          <a:prstGeom prst="rect">
            <a:avLst/>
          </a:prstGeom>
        </p:spPr>
      </p:pic>
      <p:sp>
        <p:nvSpPr>
          <p:cNvPr id="5" name="TextBox 4">
            <a:extLst>
              <a:ext uri="{FF2B5EF4-FFF2-40B4-BE49-F238E27FC236}">
                <a16:creationId xmlns:a16="http://schemas.microsoft.com/office/drawing/2014/main" id="{78422385-A632-31EE-1173-6C32F94591F8}"/>
              </a:ext>
            </a:extLst>
          </p:cNvPr>
          <p:cNvSpPr txBox="1"/>
          <p:nvPr/>
        </p:nvSpPr>
        <p:spPr>
          <a:xfrm>
            <a:off x="1034470" y="5258227"/>
            <a:ext cx="9885759" cy="646331"/>
          </a:xfrm>
          <a:prstGeom prst="rect">
            <a:avLst/>
          </a:prstGeom>
          <a:noFill/>
        </p:spPr>
        <p:txBody>
          <a:bodyPr wrap="square" lIns="91440" tIns="45720" rIns="91440" bIns="45720" anchor="t">
            <a:spAutoFit/>
          </a:bodyPr>
          <a:lstStyle/>
          <a:p>
            <a:r>
              <a:rPr lang="en-IE" sz="1800" b="1">
                <a:latin typeface="Courier"/>
              </a:rPr>
              <a:t>if</a:t>
            </a:r>
            <a:r>
              <a:rPr lang="en-IE" sz="1800">
                <a:latin typeface="Courier"/>
              </a:rPr>
              <a:t> </a:t>
            </a:r>
            <a:r>
              <a:rPr lang="en-GB">
                <a:solidFill>
                  <a:srgbClr val="1A6EB6"/>
                </a:solidFill>
                <a:latin typeface="Courier"/>
              </a:rPr>
              <a:t>self</a:t>
            </a:r>
            <a:r>
              <a:rPr lang="en-IE" sz="1800">
                <a:latin typeface="Courier"/>
              </a:rPr>
              <a:t>.</a:t>
            </a:r>
            <a:r>
              <a:rPr lang="en-IE" err="1">
                <a:solidFill>
                  <a:srgbClr val="1A6EB6"/>
                </a:solidFill>
                <a:latin typeface="Courier"/>
              </a:rPr>
              <a:t>y</a:t>
            </a:r>
            <a:r>
              <a:rPr lang="en-IE" sz="1800" err="1">
                <a:solidFill>
                  <a:srgbClr val="1A6EB6"/>
                </a:solidFill>
                <a:effectLst/>
                <a:latin typeface="Courier"/>
              </a:rPr>
              <a:t>_position</a:t>
            </a:r>
            <a:r>
              <a:rPr lang="en-IE" sz="1800">
                <a:effectLst/>
                <a:latin typeface="Courier"/>
              </a:rPr>
              <a:t> &lt; </a:t>
            </a:r>
            <a:r>
              <a:rPr lang="en-IE" sz="1800">
                <a:solidFill>
                  <a:srgbClr val="1A6EB6"/>
                </a:solidFill>
                <a:effectLst/>
                <a:latin typeface="Courier"/>
              </a:rPr>
              <a:t>0</a:t>
            </a:r>
            <a:r>
              <a:rPr lang="en-IE" sz="1800">
                <a:effectLst/>
                <a:latin typeface="Courier"/>
              </a:rPr>
              <a:t> </a:t>
            </a:r>
            <a:r>
              <a:rPr lang="en-IE" sz="1800">
                <a:latin typeface="Courier"/>
              </a:rPr>
              <a:t>:</a:t>
            </a:r>
          </a:p>
          <a:p>
            <a:r>
              <a:rPr lang="en-IE">
                <a:solidFill>
                  <a:srgbClr val="008000"/>
                </a:solidFill>
                <a:latin typeface="Courier"/>
              </a:rPr>
              <a:t>   </a:t>
            </a:r>
            <a:r>
              <a:rPr lang="en-IE" sz="1800">
                <a:solidFill>
                  <a:srgbClr val="008000"/>
                </a:solidFill>
                <a:latin typeface="Courier"/>
              </a:rPr>
              <a:t> </a:t>
            </a:r>
            <a:r>
              <a:rPr lang="en-GB" err="1">
                <a:solidFill>
                  <a:srgbClr val="1A6EB6"/>
                </a:solidFill>
                <a:latin typeface="Courier"/>
              </a:rPr>
              <a:t>self</a:t>
            </a:r>
            <a:r>
              <a:rPr lang="en-GB" sz="1800" err="1">
                <a:latin typeface="Courier"/>
              </a:rPr>
              <a:t>.</a:t>
            </a:r>
            <a:r>
              <a:rPr lang="en-GB" sz="1800" err="1">
                <a:solidFill>
                  <a:srgbClr val="1A6EB6"/>
                </a:solidFill>
                <a:latin typeface="Courier"/>
              </a:rPr>
              <a:t>say_for_seconds</a:t>
            </a:r>
            <a:r>
              <a:rPr lang="en-GB" sz="1800">
                <a:latin typeface="Courier"/>
              </a:rPr>
              <a:t>(</a:t>
            </a:r>
            <a:r>
              <a:rPr lang="en-GB" sz="1800">
                <a:solidFill>
                  <a:srgbClr val="BA2121"/>
                </a:solidFill>
                <a:latin typeface="Courier"/>
              </a:rPr>
              <a:t>"I’m in the bottom half of the screen!"</a:t>
            </a:r>
            <a:r>
              <a:rPr lang="en-GB" sz="1800">
                <a:latin typeface="Courier"/>
              </a:rPr>
              <a:t>, </a:t>
            </a:r>
            <a:r>
              <a:rPr lang="en-GB" sz="1800">
                <a:solidFill>
                  <a:srgbClr val="1A6EB6"/>
                </a:solidFill>
                <a:latin typeface="Courier"/>
              </a:rPr>
              <a:t>2.0</a:t>
            </a:r>
            <a:r>
              <a:rPr lang="en-GB" sz="1800">
                <a:latin typeface="Courier"/>
              </a:rPr>
              <a:t>)</a:t>
            </a:r>
          </a:p>
        </p:txBody>
      </p:sp>
      <p:sp>
        <p:nvSpPr>
          <p:cNvPr id="8" name="TextBox 7">
            <a:extLst>
              <a:ext uri="{FF2B5EF4-FFF2-40B4-BE49-F238E27FC236}">
                <a16:creationId xmlns:a16="http://schemas.microsoft.com/office/drawing/2014/main" id="{AC313927-70CE-343D-82EE-00E4D79CB535}"/>
              </a:ext>
            </a:extLst>
          </p:cNvPr>
          <p:cNvSpPr txBox="1"/>
          <p:nvPr/>
        </p:nvSpPr>
        <p:spPr>
          <a:xfrm>
            <a:off x="766119" y="3247900"/>
            <a:ext cx="1436499" cy="369332"/>
          </a:xfrm>
          <a:prstGeom prst="rect">
            <a:avLst/>
          </a:prstGeom>
          <a:noFill/>
        </p:spPr>
        <p:txBody>
          <a:bodyPr wrap="square">
            <a:spAutoFit/>
          </a:bodyPr>
          <a:lstStyle/>
          <a:p>
            <a:r>
              <a:rPr lang="en-GB" b="1">
                <a:latin typeface="Courier" panose="02070309020205020404" pitchFamily="49" charset="0"/>
              </a:rPr>
              <a:t>if a &gt; 0: </a:t>
            </a:r>
            <a:endParaRPr lang="en-IE"/>
          </a:p>
        </p:txBody>
      </p:sp>
      <p:cxnSp>
        <p:nvCxnSpPr>
          <p:cNvPr id="9" name="Straight Arrow Connector 8">
            <a:extLst>
              <a:ext uri="{FF2B5EF4-FFF2-40B4-BE49-F238E27FC236}">
                <a16:creationId xmlns:a16="http://schemas.microsoft.com/office/drawing/2014/main" id="{81E54D0D-97AC-6DAF-CA75-B85FCCE95F84}"/>
              </a:ext>
            </a:extLst>
          </p:cNvPr>
          <p:cNvCxnSpPr>
            <a:cxnSpLocks/>
            <a:endCxn id="8" idx="3"/>
          </p:cNvCxnSpPr>
          <p:nvPr/>
        </p:nvCxnSpPr>
        <p:spPr>
          <a:xfrm flipH="1">
            <a:off x="2202618" y="3128581"/>
            <a:ext cx="1060348" cy="303985"/>
          </a:xfrm>
          <a:prstGeom prst="straightConnector1">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4" name="TextBox 13">
            <a:extLst>
              <a:ext uri="{FF2B5EF4-FFF2-40B4-BE49-F238E27FC236}">
                <a16:creationId xmlns:a16="http://schemas.microsoft.com/office/drawing/2014/main" id="{93872B47-C652-5478-55A8-55AA9B6F8393}"/>
              </a:ext>
            </a:extLst>
          </p:cNvPr>
          <p:cNvSpPr txBox="1"/>
          <p:nvPr/>
        </p:nvSpPr>
        <p:spPr>
          <a:xfrm>
            <a:off x="3423423" y="2924481"/>
            <a:ext cx="6602284" cy="369332"/>
          </a:xfrm>
          <a:prstGeom prst="rect">
            <a:avLst/>
          </a:prstGeom>
          <a:noFill/>
        </p:spPr>
        <p:txBody>
          <a:bodyPr wrap="square">
            <a:spAutoFit/>
          </a:bodyPr>
          <a:lstStyle/>
          <a:p>
            <a:r>
              <a:rPr lang="en-GB" b="1"/>
              <a:t>When the value of “a” is 1 or 2 or 3 etc, the condition is True</a:t>
            </a:r>
            <a:endParaRPr lang="en-IE"/>
          </a:p>
        </p:txBody>
      </p:sp>
      <p:cxnSp>
        <p:nvCxnSpPr>
          <p:cNvPr id="15" name="Straight Arrow Connector 14">
            <a:extLst>
              <a:ext uri="{FF2B5EF4-FFF2-40B4-BE49-F238E27FC236}">
                <a16:creationId xmlns:a16="http://schemas.microsoft.com/office/drawing/2014/main" id="{263C54B1-605B-1DA5-2568-02AA5F531D28}"/>
              </a:ext>
            </a:extLst>
          </p:cNvPr>
          <p:cNvCxnSpPr>
            <a:cxnSpLocks/>
            <a:endCxn id="8" idx="3"/>
          </p:cNvCxnSpPr>
          <p:nvPr/>
        </p:nvCxnSpPr>
        <p:spPr>
          <a:xfrm flipH="1" flipV="1">
            <a:off x="2202618" y="3432566"/>
            <a:ext cx="1060348" cy="273738"/>
          </a:xfrm>
          <a:prstGeom prst="straightConnector1">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6" name="TextBox 15">
            <a:extLst>
              <a:ext uri="{FF2B5EF4-FFF2-40B4-BE49-F238E27FC236}">
                <a16:creationId xmlns:a16="http://schemas.microsoft.com/office/drawing/2014/main" id="{EDF1317D-F2FF-BE86-5673-5E6EF29A25ED}"/>
              </a:ext>
            </a:extLst>
          </p:cNvPr>
          <p:cNvSpPr txBox="1"/>
          <p:nvPr/>
        </p:nvSpPr>
        <p:spPr>
          <a:xfrm>
            <a:off x="3423422" y="3502204"/>
            <a:ext cx="7598805" cy="369332"/>
          </a:xfrm>
          <a:prstGeom prst="rect">
            <a:avLst/>
          </a:prstGeom>
          <a:noFill/>
        </p:spPr>
        <p:txBody>
          <a:bodyPr wrap="square">
            <a:spAutoFit/>
          </a:bodyPr>
          <a:lstStyle/>
          <a:p>
            <a:r>
              <a:rPr lang="en-GB" b="1"/>
              <a:t>When the value of “a” is 0, -1 or -2 or -3 etc, the condition is False</a:t>
            </a:r>
            <a:endParaRPr lang="en-IE"/>
          </a:p>
        </p:txBody>
      </p:sp>
      <p:sp>
        <p:nvSpPr>
          <p:cNvPr id="11" name="Text Placeholder 2">
            <a:extLst>
              <a:ext uri="{FF2B5EF4-FFF2-40B4-BE49-F238E27FC236}">
                <a16:creationId xmlns:a16="http://schemas.microsoft.com/office/drawing/2014/main" id="{25A43170-2232-CE09-46AE-04ABEC6AF70C}"/>
              </a:ext>
            </a:extLst>
          </p:cNvPr>
          <p:cNvSpPr txBox="1">
            <a:spLocks/>
          </p:cNvSpPr>
          <p:nvPr/>
        </p:nvSpPr>
        <p:spPr>
          <a:xfrm>
            <a:off x="4301836" y="3936635"/>
            <a:ext cx="7772400" cy="8185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100"/>
              <a:t>Each Sprite in Pytch has two built-in variables, </a:t>
            </a:r>
            <a:r>
              <a:rPr lang="en-IE" sz="2100" err="1"/>
              <a:t>self.x_position</a:t>
            </a:r>
            <a:r>
              <a:rPr lang="en-IE" sz="2100"/>
              <a:t> and </a:t>
            </a:r>
            <a:r>
              <a:rPr lang="en-IE" sz="2100" err="1"/>
              <a:t>self.y_position</a:t>
            </a:r>
            <a:r>
              <a:rPr lang="en-IE" sz="2100"/>
              <a:t>, that tell you where on the stage that Sprite is.</a:t>
            </a:r>
          </a:p>
        </p:txBody>
      </p:sp>
    </p:spTree>
    <p:extLst>
      <p:ext uri="{BB962C8B-B14F-4D97-AF65-F5344CB8AC3E}">
        <p14:creationId xmlns:p14="http://schemas.microsoft.com/office/powerpoint/2010/main" val="2328375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build="p"/>
      <p:bldP spid="5" grpId="0"/>
      <p:bldP spid="14" grpId="0"/>
      <p:bldP spid="16"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7513650" y="926490"/>
            <a:ext cx="4356973" cy="1049094"/>
          </a:xfrm>
        </p:spPr>
        <p:txBody>
          <a:bodyPr>
            <a:normAutofit/>
          </a:bodyPr>
          <a:lstStyle/>
          <a:p>
            <a:r>
              <a:rPr lang="en-US"/>
              <a:t>What does this code do?</a:t>
            </a:r>
          </a:p>
          <a:p>
            <a:r>
              <a:rPr lang="en-US"/>
              <a:t>Write your answers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532636" y="207128"/>
            <a:ext cx="10515600" cy="942865"/>
          </a:xfrm>
        </p:spPr>
        <p:txBody>
          <a:bodyPr/>
          <a:lstStyle/>
          <a:p>
            <a:r>
              <a:rPr lang="en-US"/>
              <a:t>Work in pairs </a:t>
            </a:r>
            <a:r>
              <a:rPr lang="en-IE"/>
              <a:t>– </a:t>
            </a:r>
            <a:r>
              <a:rPr lang="en-US"/>
              <a:t>Worksheet 1</a:t>
            </a:r>
          </a:p>
        </p:txBody>
      </p:sp>
      <p:sp>
        <p:nvSpPr>
          <p:cNvPr id="6" name="Text Placeholder 5">
            <a:extLst>
              <a:ext uri="{FF2B5EF4-FFF2-40B4-BE49-F238E27FC236}">
                <a16:creationId xmlns:a16="http://schemas.microsoft.com/office/drawing/2014/main" id="{58D6F7B8-5AEA-8F1B-3CB7-D4EE55A45B3E}"/>
              </a:ext>
            </a:extLst>
          </p:cNvPr>
          <p:cNvSpPr>
            <a:spLocks noGrp="1"/>
          </p:cNvSpPr>
          <p:nvPr>
            <p:ph type="body" sz="quarter" idx="10"/>
          </p:nvPr>
        </p:nvSpPr>
        <p:spPr>
          <a:xfrm>
            <a:off x="655084" y="1215414"/>
            <a:ext cx="6257925" cy="5241172"/>
          </a:xfrm>
        </p:spPr>
        <p:txBody>
          <a:bodyPr vert="horz" lIns="91440" tIns="45720" rIns="91440" bIns="45720" rtlCol="0" anchor="t">
            <a:noAutofit/>
          </a:bodyPr>
          <a:lstStyle/>
          <a:p>
            <a:r>
              <a:rPr lang="en-IE" sz="1500">
                <a:effectLst/>
                <a:latin typeface="Courier" panose="02070309020205020404" pitchFamily="49" charset="0"/>
              </a:rPr>
              <a:t>import</a:t>
            </a:r>
            <a:r>
              <a:rPr lang="en-IE" sz="1500" b="0">
                <a:effectLst/>
                <a:latin typeface="Courier" panose="02070309020205020404" pitchFamily="49" charset="0"/>
              </a:rPr>
              <a:t> </a:t>
            </a:r>
            <a:r>
              <a:rPr lang="en-IE" sz="1500" b="0" err="1">
                <a:effectLst/>
                <a:latin typeface="Courier" panose="02070309020205020404" pitchFamily="49" charset="0"/>
              </a:rPr>
              <a:t>pytch</a:t>
            </a:r>
            <a:endParaRPr lang="en-IE" sz="1500" b="0">
              <a:effectLst/>
              <a:latin typeface="Courier" panose="02070309020205020404" pitchFamily="49" charset="0"/>
            </a:endParaRPr>
          </a:p>
          <a:p>
            <a:r>
              <a:rPr lang="en-IE" sz="1500">
                <a:latin typeface="Courier" panose="02070309020205020404" pitchFamily="49" charset="0"/>
              </a:rPr>
              <a:t>import</a:t>
            </a:r>
            <a:r>
              <a:rPr lang="en-IE" sz="1500" b="0">
                <a:latin typeface="Courier" panose="02070309020205020404" pitchFamily="49" charset="0"/>
              </a:rPr>
              <a:t> </a:t>
            </a:r>
            <a:r>
              <a:rPr lang="en-IE" sz="1500" b="0">
                <a:effectLst/>
                <a:latin typeface="Courier" panose="02070309020205020404" pitchFamily="49" charset="0"/>
              </a:rPr>
              <a:t>random</a:t>
            </a:r>
          </a:p>
          <a:p>
            <a:r>
              <a:rPr lang="en-IE" sz="1500" b="0">
                <a:effectLst/>
                <a:latin typeface="Courier" panose="02070309020205020404" pitchFamily="49" charset="0"/>
              </a:rPr>
              <a:t>	</a:t>
            </a:r>
          </a:p>
          <a:p>
            <a:r>
              <a:rPr lang="en-IE" sz="1500">
                <a:effectLst/>
                <a:latin typeface="Courier"/>
              </a:rPr>
              <a:t>class</a:t>
            </a:r>
            <a:r>
              <a:rPr lang="en-IE" sz="1500" b="0">
                <a:effectLst/>
                <a:latin typeface="Courier"/>
              </a:rPr>
              <a:t> Bowl(</a:t>
            </a:r>
            <a:r>
              <a:rPr lang="en-IE" sz="1500" b="0" err="1">
                <a:effectLst/>
                <a:latin typeface="Courier"/>
              </a:rPr>
              <a:t>pytch.</a:t>
            </a:r>
            <a:r>
              <a:rPr lang="en-IE" sz="1500" b="0" err="1">
                <a:solidFill>
                  <a:srgbClr val="1A6EB6"/>
                </a:solidFill>
                <a:effectLst/>
                <a:latin typeface="Courier"/>
              </a:rPr>
              <a:t>Sprite</a:t>
            </a:r>
            <a:r>
              <a:rPr lang="en-IE" sz="1500" b="0">
                <a:effectLst/>
                <a:latin typeface="Courier"/>
              </a:rPr>
              <a:t>):</a:t>
            </a:r>
          </a:p>
          <a:p>
            <a:r>
              <a:rPr lang="en-IE" sz="1500" b="0">
                <a:latin typeface="Courier"/>
              </a:rPr>
              <a:t>   </a:t>
            </a:r>
            <a:r>
              <a:rPr lang="en-IE" sz="1500" b="0">
                <a:effectLst/>
                <a:latin typeface="Courier"/>
              </a:rPr>
              <a:t> Costumes = [</a:t>
            </a:r>
            <a:r>
              <a:rPr lang="en-IE" sz="1500" b="0">
                <a:solidFill>
                  <a:srgbClr val="C00000"/>
                </a:solidFill>
                <a:effectLst/>
                <a:latin typeface="Courier"/>
              </a:rPr>
              <a:t>"bowl.png"</a:t>
            </a:r>
            <a:r>
              <a:rPr lang="en-IE" sz="1500" b="0">
                <a:effectLst/>
                <a:latin typeface="Courier"/>
              </a:rPr>
              <a:t>]</a:t>
            </a:r>
          </a:p>
          <a:p>
            <a:endParaRPr lang="en-IE" sz="1500" b="0">
              <a:effectLst/>
              <a:latin typeface="Courier" panose="02070309020205020404" pitchFamily="49" charset="0"/>
            </a:endParaRPr>
          </a:p>
          <a:p>
            <a:r>
              <a:rPr lang="en-IE" sz="1500" b="0">
                <a:latin typeface="Courier"/>
              </a:rPr>
              <a:t>   </a:t>
            </a:r>
            <a:r>
              <a:rPr lang="en-IE" sz="1500" b="0">
                <a:effectLst/>
                <a:latin typeface="Courier"/>
              </a:rPr>
              <a:t> @pytch.</a:t>
            </a:r>
            <a:r>
              <a:rPr lang="en-IE" sz="1500" b="0">
                <a:solidFill>
                  <a:srgbClr val="1A6EB6"/>
                </a:solidFill>
                <a:effectLst/>
                <a:latin typeface="Courier"/>
              </a:rPr>
              <a:t>when_green_flag_clicked</a:t>
            </a:r>
          </a:p>
          <a:p>
            <a:r>
              <a:rPr lang="en-IE" sz="1500" b="0">
                <a:effectLst/>
                <a:latin typeface="Courier" panose="02070309020205020404" pitchFamily="49" charset="0"/>
              </a:rPr>
              <a:t>    </a:t>
            </a:r>
            <a:r>
              <a:rPr lang="en-IE" sz="1500">
                <a:effectLst/>
                <a:latin typeface="Courier" panose="02070309020205020404" pitchFamily="49" charset="0"/>
              </a:rPr>
              <a:t>def</a:t>
            </a:r>
            <a:r>
              <a:rPr lang="en-IE" sz="1500" b="0">
                <a:effectLst/>
                <a:latin typeface="Courier" panose="02070309020205020404" pitchFamily="49" charset="0"/>
              </a:rPr>
              <a:t> </a:t>
            </a:r>
            <a:r>
              <a:rPr lang="en-IE" sz="1500" b="0" err="1">
                <a:effectLst/>
                <a:latin typeface="Courier" panose="02070309020205020404" pitchFamily="49" charset="0"/>
              </a:rPr>
              <a:t>move_with_keys</a:t>
            </a:r>
            <a:r>
              <a:rPr lang="en-IE" sz="1500" b="0">
                <a:effectLst/>
                <a:latin typeface="Courier" panose="02070309020205020404" pitchFamily="49" charset="0"/>
              </a:rPr>
              <a:t>(self):</a:t>
            </a:r>
          </a:p>
          <a:p>
            <a:r>
              <a:rPr lang="en-IE" sz="1500" b="0">
                <a:latin typeface="Courier"/>
              </a:rPr>
              <a:t>       </a:t>
            </a:r>
            <a:r>
              <a:rPr lang="en-IE" sz="1500" b="0">
                <a:effectLst/>
                <a:latin typeface="Courier"/>
              </a:rPr>
              <a:t> </a:t>
            </a:r>
            <a:r>
              <a:rPr lang="en-IE" sz="1500" b="0" err="1">
                <a:effectLst/>
                <a:latin typeface="Courier"/>
              </a:rPr>
              <a:t>self.</a:t>
            </a:r>
            <a:r>
              <a:rPr lang="en-IE" sz="1500" b="0" err="1">
                <a:solidFill>
                  <a:srgbClr val="1A6EB6"/>
                </a:solidFill>
                <a:effectLst/>
                <a:latin typeface="Courier"/>
              </a:rPr>
              <a:t>go_to_xy</a:t>
            </a:r>
            <a:r>
              <a:rPr lang="en-IE" sz="1500" b="0">
                <a:effectLst/>
                <a:latin typeface="Courier"/>
              </a:rPr>
              <a:t>(</a:t>
            </a:r>
            <a:r>
              <a:rPr lang="en-IE" sz="1500" b="0">
                <a:solidFill>
                  <a:srgbClr val="1A6EB6"/>
                </a:solidFill>
                <a:effectLst/>
                <a:latin typeface="Courier"/>
              </a:rPr>
              <a:t>0</a:t>
            </a:r>
            <a:r>
              <a:rPr lang="en-IE" sz="1500" b="0">
                <a:effectLst/>
                <a:latin typeface="Courier"/>
              </a:rPr>
              <a:t>, </a:t>
            </a:r>
            <a:r>
              <a:rPr lang="en-IE" sz="1500" b="0">
                <a:solidFill>
                  <a:srgbClr val="1A6EB6"/>
                </a:solidFill>
                <a:effectLst/>
                <a:latin typeface="Courier"/>
              </a:rPr>
              <a:t>-145</a:t>
            </a:r>
            <a:r>
              <a:rPr lang="en-IE" sz="1500" b="0">
                <a:effectLst/>
                <a:latin typeface="Courier"/>
              </a:rPr>
              <a:t>)</a:t>
            </a:r>
          </a:p>
          <a:p>
            <a:r>
              <a:rPr lang="en-IE" sz="1500" b="0">
                <a:latin typeface="Courier"/>
              </a:rPr>
              <a:t>       </a:t>
            </a:r>
            <a:r>
              <a:rPr lang="en-IE" sz="1500" b="0">
                <a:effectLst/>
                <a:latin typeface="Courier"/>
              </a:rPr>
              <a:t> </a:t>
            </a:r>
            <a:r>
              <a:rPr lang="en-IE" sz="1500">
                <a:effectLst/>
                <a:latin typeface="Courier"/>
              </a:rPr>
              <a:t>while True</a:t>
            </a:r>
            <a:r>
              <a:rPr lang="en-IE" sz="1500" b="0">
                <a:effectLst/>
                <a:latin typeface="Courier"/>
              </a:rPr>
              <a:t>:</a:t>
            </a:r>
          </a:p>
          <a:p>
            <a:r>
              <a:rPr lang="en-IE" sz="1500" b="0">
                <a:latin typeface="Courier"/>
              </a:rPr>
              <a:t>           </a:t>
            </a:r>
            <a:r>
              <a:rPr lang="en-IE" sz="1500" b="0">
                <a:effectLst/>
                <a:latin typeface="Courier"/>
              </a:rPr>
              <a:t> if </a:t>
            </a:r>
            <a:r>
              <a:rPr lang="en-IE" sz="1500" b="0" err="1">
                <a:effectLst/>
                <a:latin typeface="Courier"/>
              </a:rPr>
              <a:t>pytch.</a:t>
            </a:r>
            <a:r>
              <a:rPr lang="en-IE" sz="1500" b="0" err="1">
                <a:solidFill>
                  <a:srgbClr val="1A6EB6"/>
                </a:solidFill>
                <a:effectLst/>
                <a:latin typeface="Courier"/>
              </a:rPr>
              <a:t>key_pressed</a:t>
            </a:r>
            <a:r>
              <a:rPr lang="en-IE" sz="1500" b="0">
                <a:effectLst/>
                <a:latin typeface="Courier"/>
              </a:rPr>
              <a:t>(</a:t>
            </a:r>
            <a:r>
              <a:rPr lang="en-IE" sz="1500" b="0">
                <a:solidFill>
                  <a:srgbClr val="C00000"/>
                </a:solidFill>
                <a:effectLst/>
                <a:latin typeface="Courier"/>
              </a:rPr>
              <a:t>"</a:t>
            </a:r>
            <a:r>
              <a:rPr lang="en-IE" sz="1500" b="0" err="1">
                <a:solidFill>
                  <a:srgbClr val="C00000"/>
                </a:solidFill>
                <a:effectLst/>
                <a:latin typeface="Courier"/>
              </a:rPr>
              <a:t>ArrowLeft</a:t>
            </a:r>
            <a:r>
              <a:rPr lang="en-IE" sz="1500" b="0">
                <a:solidFill>
                  <a:srgbClr val="C00000"/>
                </a:solidFill>
                <a:effectLst/>
                <a:latin typeface="Courier"/>
              </a:rPr>
              <a:t>"</a:t>
            </a:r>
            <a:r>
              <a:rPr lang="en-IE" sz="1500" b="0">
                <a:effectLst/>
                <a:latin typeface="Courier"/>
              </a:rPr>
              <a:t>):</a:t>
            </a:r>
          </a:p>
          <a:p>
            <a:r>
              <a:rPr lang="en-IE" sz="1500" b="0">
                <a:latin typeface="Courier"/>
              </a:rPr>
              <a:t>               </a:t>
            </a:r>
            <a:r>
              <a:rPr lang="en-IE" sz="1500" b="0">
                <a:effectLst/>
                <a:latin typeface="Courier"/>
              </a:rPr>
              <a:t> if </a:t>
            </a:r>
            <a:r>
              <a:rPr lang="en-IE" sz="1500" b="0" err="1">
                <a:effectLst/>
                <a:latin typeface="Courier"/>
              </a:rPr>
              <a:t>self.</a:t>
            </a:r>
            <a:r>
              <a:rPr lang="en-IE" sz="1500" b="0" err="1">
                <a:solidFill>
                  <a:srgbClr val="1A6EB6"/>
                </a:solidFill>
                <a:effectLst/>
                <a:latin typeface="Courier"/>
              </a:rPr>
              <a:t>x_position</a:t>
            </a:r>
            <a:r>
              <a:rPr lang="en-IE" sz="1500" b="0">
                <a:effectLst/>
                <a:latin typeface="Courier"/>
              </a:rPr>
              <a:t> &gt; </a:t>
            </a:r>
            <a:r>
              <a:rPr lang="en-IE" sz="1500" b="0">
                <a:solidFill>
                  <a:srgbClr val="1A6EB6"/>
                </a:solidFill>
                <a:effectLst/>
                <a:latin typeface="Courier"/>
              </a:rPr>
              <a:t>-190</a:t>
            </a:r>
            <a:r>
              <a:rPr lang="en-IE" sz="1500" b="0">
                <a:effectLst/>
                <a:latin typeface="Courier"/>
              </a:rPr>
              <a:t>:</a:t>
            </a:r>
          </a:p>
          <a:p>
            <a:r>
              <a:rPr lang="en-IE" sz="1500" b="0">
                <a:latin typeface="Courier"/>
              </a:rPr>
              <a:t>                   </a:t>
            </a:r>
            <a:r>
              <a:rPr lang="en-IE" sz="1500" b="0">
                <a:effectLst/>
                <a:latin typeface="Courier"/>
              </a:rPr>
              <a:t> </a:t>
            </a:r>
            <a:r>
              <a:rPr lang="en-IE" sz="1500" b="0" err="1">
                <a:effectLst/>
                <a:latin typeface="Courier"/>
              </a:rPr>
              <a:t>self.</a:t>
            </a:r>
            <a:r>
              <a:rPr lang="en-IE" sz="1500" b="0" err="1">
                <a:solidFill>
                  <a:srgbClr val="1A6EB6"/>
                </a:solidFill>
                <a:effectLst/>
                <a:latin typeface="Courier"/>
              </a:rPr>
              <a:t>change_x</a:t>
            </a:r>
            <a:r>
              <a:rPr lang="en-IE" sz="1500" b="0">
                <a:effectLst/>
                <a:latin typeface="Courier"/>
              </a:rPr>
              <a:t>(</a:t>
            </a:r>
            <a:r>
              <a:rPr lang="en-IE" sz="1500" b="0">
                <a:solidFill>
                  <a:srgbClr val="1A6EB6"/>
                </a:solidFill>
                <a:effectLst/>
                <a:latin typeface="Courier"/>
              </a:rPr>
              <a:t>-2</a:t>
            </a:r>
            <a:r>
              <a:rPr lang="en-IE" sz="1500" b="0">
                <a:effectLst/>
                <a:latin typeface="Courier"/>
              </a:rPr>
              <a:t>)</a:t>
            </a:r>
            <a:endParaRPr lang="en-GB" sz="1500" b="0">
              <a:latin typeface="Courier"/>
            </a:endParaRPr>
          </a:p>
        </p:txBody>
      </p:sp>
      <p:pic>
        <p:nvPicPr>
          <p:cNvPr id="4" name="Picture 3">
            <a:extLst>
              <a:ext uri="{FF2B5EF4-FFF2-40B4-BE49-F238E27FC236}">
                <a16:creationId xmlns:a16="http://schemas.microsoft.com/office/drawing/2014/main" id="{0E81DDD9-863E-1324-1707-7D7A757CD912}"/>
              </a:ext>
            </a:extLst>
          </p:cNvPr>
          <p:cNvPicPr>
            <a:picLocks noChangeAspect="1"/>
          </p:cNvPicPr>
          <p:nvPr/>
        </p:nvPicPr>
        <p:blipFill>
          <a:blip r:embed="rId3">
            <a:alphaModFix amt="50000"/>
          </a:blip>
          <a:stretch>
            <a:fillRect/>
          </a:stretch>
        </p:blipFill>
        <p:spPr>
          <a:xfrm>
            <a:off x="4239532" y="2361767"/>
            <a:ext cx="908600" cy="558410"/>
          </a:xfrm>
          <a:prstGeom prst="rect">
            <a:avLst/>
          </a:prstGeom>
        </p:spPr>
      </p:pic>
      <p:grpSp>
        <p:nvGrpSpPr>
          <p:cNvPr id="2" name="Group 1">
            <a:extLst>
              <a:ext uri="{FF2B5EF4-FFF2-40B4-BE49-F238E27FC236}">
                <a16:creationId xmlns:a16="http://schemas.microsoft.com/office/drawing/2014/main" id="{12C0E795-EEFB-F2F9-829E-2D7EB7157A8B}"/>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0FD132EB-7E09-F982-76C4-02A3C0831D3F}"/>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5" name="Picture 4" descr="A blue and white clock&#10;&#10;Description automatically generated">
              <a:extLst>
                <a:ext uri="{FF2B5EF4-FFF2-40B4-BE49-F238E27FC236}">
                  <a16:creationId xmlns:a16="http://schemas.microsoft.com/office/drawing/2014/main" id="{CC0D096B-89F5-DC41-72DE-BF7CA2D8388D}"/>
                </a:ext>
              </a:extLst>
            </p:cNvPr>
            <p:cNvPicPr>
              <a:picLocks noChangeAspect="1"/>
            </p:cNvPicPr>
            <p:nvPr/>
          </p:nvPicPr>
          <p:blipFill>
            <a:blip r:embed="rId4"/>
            <a:stretch>
              <a:fillRect/>
            </a:stretch>
          </p:blipFill>
          <p:spPr>
            <a:xfrm>
              <a:off x="10369684" y="60267"/>
              <a:ext cx="531779" cy="532213"/>
            </a:xfrm>
            <a:prstGeom prst="rect">
              <a:avLst/>
            </a:prstGeom>
          </p:spPr>
        </p:pic>
        <p:sp>
          <p:nvSpPr>
            <p:cNvPr id="8" name="TextBox 7">
              <a:extLst>
                <a:ext uri="{FF2B5EF4-FFF2-40B4-BE49-F238E27FC236}">
                  <a16:creationId xmlns:a16="http://schemas.microsoft.com/office/drawing/2014/main" id="{F6425543-ACF8-5891-0706-998CAD9C17F6}"/>
                </a:ext>
              </a:extLst>
            </p:cNvPr>
            <p:cNvSpPr txBox="1"/>
            <p:nvPr/>
          </p:nvSpPr>
          <p:spPr>
            <a:xfrm>
              <a:off x="10880558" y="141707"/>
              <a:ext cx="1261823" cy="369332"/>
            </a:xfrm>
            <a:prstGeom prst="rect">
              <a:avLst/>
            </a:prstGeom>
            <a:noFill/>
          </p:spPr>
          <p:txBody>
            <a:bodyPr wrap="square">
              <a:spAutoFit/>
            </a:bodyPr>
            <a:lstStyle/>
            <a:p>
              <a:r>
                <a:rPr lang="en-IE" b="1">
                  <a:solidFill>
                    <a:srgbClr val="005EAE"/>
                  </a:solidFill>
                  <a:latin typeface="Calibri" panose="020F0502020204030204"/>
                </a:rPr>
                <a:t>6</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
        <p:nvSpPr>
          <p:cNvPr id="12" name="Text Placeholder 5">
            <a:extLst>
              <a:ext uri="{FF2B5EF4-FFF2-40B4-BE49-F238E27FC236}">
                <a16:creationId xmlns:a16="http://schemas.microsoft.com/office/drawing/2014/main" id="{C614D9A9-E7DD-F3D9-DF58-06BDB5CBED09}"/>
              </a:ext>
            </a:extLst>
          </p:cNvPr>
          <p:cNvSpPr txBox="1">
            <a:spLocks/>
          </p:cNvSpPr>
          <p:nvPr/>
        </p:nvSpPr>
        <p:spPr>
          <a:xfrm>
            <a:off x="6656832" y="2667094"/>
            <a:ext cx="6257925" cy="3953957"/>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200"/>
              </a:spcBef>
              <a:buClr>
                <a:schemeClr val="tx2"/>
              </a:buClr>
              <a:buSzPts val="2000"/>
              <a:buFont typeface="Arial"/>
              <a:buNone/>
              <a:defRPr sz="2667" b="1" kern="1200">
                <a:solidFill>
                  <a:schemeClr val="tx1"/>
                </a:solidFill>
                <a:latin typeface="+mn-lt"/>
                <a:ea typeface="+mn-ea"/>
                <a:cs typeface="+mn-cs"/>
              </a:defRPr>
            </a:lvl1pPr>
            <a:lvl2pPr marL="833946" indent="-311143" algn="l" defTabSz="914400" rtl="0" eaLnBrk="1" latinLnBrk="0" hangingPunct="1">
              <a:lnSpc>
                <a:spcPct val="90000"/>
              </a:lnSpc>
              <a:spcBef>
                <a:spcPts val="500"/>
              </a:spcBef>
              <a:buSzPts val="2000"/>
              <a:buFont typeface="Minion Pro"/>
              <a:buChar char="‒"/>
              <a:defRPr sz="2667" kern="1200">
                <a:solidFill>
                  <a:schemeClr val="tx1"/>
                </a:solidFill>
                <a:latin typeface="+mn-lt"/>
                <a:ea typeface="+mn-ea"/>
                <a:cs typeface="+mn-cs"/>
              </a:defRPr>
            </a:lvl2pPr>
            <a:lvl3pPr marL="1217054" indent="-296326" algn="l" defTabSz="914400" rtl="0" eaLnBrk="1" latinLnBrk="0" hangingPunct="1">
              <a:lnSpc>
                <a:spcPct val="90000"/>
              </a:lnSpc>
              <a:spcBef>
                <a:spcPts val="500"/>
              </a:spcBef>
              <a:buSzPts val="2000"/>
              <a:buFont typeface="Arial"/>
              <a:buChar char="»"/>
              <a:defRPr sz="2667" kern="1200">
                <a:solidFill>
                  <a:schemeClr val="tx1"/>
                </a:solidFill>
                <a:latin typeface="+mn-lt"/>
                <a:ea typeface="+mn-ea"/>
                <a:cs typeface="+mn-cs"/>
              </a:defRPr>
            </a:lvl3pPr>
            <a:lvl4pPr marL="1504913" indent="-253994" algn="l" defTabSz="914400" rtl="0" eaLnBrk="1" latinLnBrk="0" hangingPunct="1">
              <a:lnSpc>
                <a:spcPct val="90000"/>
              </a:lnSpc>
              <a:spcBef>
                <a:spcPts val="500"/>
              </a:spcBef>
              <a:buFont typeface="Arial" panose="020B0604020202020204" pitchFamily="34" charset="0"/>
              <a:buChar char="•"/>
              <a:defRPr sz="2667" kern="1200">
                <a:solidFill>
                  <a:schemeClr val="tx1"/>
                </a:solidFill>
                <a:latin typeface="+mn-lt"/>
                <a:ea typeface="+mn-ea"/>
                <a:cs typeface="+mn-cs"/>
              </a:defRPr>
            </a:lvl4pPr>
            <a:lvl5pPr marL="1919769" indent="-247644" algn="l" defTabSz="914400" rtl="0" eaLnBrk="1" latinLnBrk="0" hangingPunct="1">
              <a:lnSpc>
                <a:spcPct val="90000"/>
              </a:lnSpc>
              <a:spcBef>
                <a:spcPts val="500"/>
              </a:spcBef>
              <a:buFont typeface="Arial" panose="020B0604020202020204" pitchFamily="34" charset="0"/>
              <a:buChar char="•"/>
              <a:defRPr sz="2667"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IE" sz="1500" b="0">
              <a:latin typeface="Courier" panose="02070309020205020404" pitchFamily="49" charset="0"/>
            </a:endParaRPr>
          </a:p>
          <a:p>
            <a:r>
              <a:rPr lang="en-IE" sz="1500">
                <a:latin typeface="Courier"/>
              </a:rPr>
              <a:t>class</a:t>
            </a:r>
            <a:r>
              <a:rPr lang="en-IE" sz="1500" b="0">
                <a:latin typeface="Courier"/>
              </a:rPr>
              <a:t> Apple(</a:t>
            </a:r>
            <a:r>
              <a:rPr lang="en-IE" sz="1500" b="0" err="1">
                <a:latin typeface="Courier"/>
              </a:rPr>
              <a:t>pytch.</a:t>
            </a:r>
            <a:r>
              <a:rPr lang="en-IE" sz="1500" b="0" err="1">
                <a:solidFill>
                  <a:srgbClr val="1A6EB6"/>
                </a:solidFill>
                <a:latin typeface="Courier"/>
              </a:rPr>
              <a:t>Sprite</a:t>
            </a:r>
            <a:r>
              <a:rPr lang="en-IE" sz="1500" b="0">
                <a:latin typeface="Courier"/>
              </a:rPr>
              <a:t>):</a:t>
            </a:r>
          </a:p>
          <a:p>
            <a:r>
              <a:rPr lang="en-IE" sz="1500" b="0">
                <a:latin typeface="Courier"/>
              </a:rPr>
              <a:t>    Costumes = [</a:t>
            </a:r>
            <a:r>
              <a:rPr lang="en-IE" sz="1500" b="0">
                <a:solidFill>
                  <a:srgbClr val="C00000"/>
                </a:solidFill>
                <a:latin typeface="Courier"/>
              </a:rPr>
              <a:t>"apple.png"</a:t>
            </a:r>
            <a:r>
              <a:rPr lang="en-IE" sz="1500" b="0">
                <a:latin typeface="Courier"/>
              </a:rPr>
              <a:t>]</a:t>
            </a:r>
          </a:p>
          <a:p>
            <a:endParaRPr lang="en-IE" sz="1500" b="0">
              <a:latin typeface="Courier" panose="02070309020205020404" pitchFamily="49" charset="0"/>
            </a:endParaRPr>
          </a:p>
          <a:p>
            <a:r>
              <a:rPr lang="en-IE" sz="1500" b="0">
                <a:latin typeface="Courier"/>
              </a:rPr>
              <a:t>    @pytch.</a:t>
            </a:r>
            <a:r>
              <a:rPr lang="en-IE" sz="1500" b="0">
                <a:solidFill>
                  <a:srgbClr val="1A6EB6"/>
                </a:solidFill>
                <a:latin typeface="Courier"/>
              </a:rPr>
              <a:t>when_green_flag_clicked</a:t>
            </a:r>
          </a:p>
          <a:p>
            <a:r>
              <a:rPr lang="en-IE" sz="1500" b="0">
                <a:latin typeface="Courier" panose="02070309020205020404" pitchFamily="49" charset="0"/>
              </a:rPr>
              <a:t>    </a:t>
            </a:r>
            <a:r>
              <a:rPr lang="en-IE" sz="1500">
                <a:latin typeface="Courier" panose="02070309020205020404" pitchFamily="49" charset="0"/>
              </a:rPr>
              <a:t>def</a:t>
            </a:r>
            <a:r>
              <a:rPr lang="en-IE" sz="1500" b="0">
                <a:latin typeface="Courier" panose="02070309020205020404" pitchFamily="49" charset="0"/>
              </a:rPr>
              <a:t> </a:t>
            </a:r>
            <a:r>
              <a:rPr lang="en-IE" sz="1500" b="0" err="1">
                <a:latin typeface="Courier" panose="02070309020205020404" pitchFamily="49" charset="0"/>
              </a:rPr>
              <a:t>move_down_stage</a:t>
            </a:r>
            <a:r>
              <a:rPr lang="en-IE" sz="1500" b="0">
                <a:latin typeface="Courier" panose="02070309020205020404" pitchFamily="49" charset="0"/>
              </a:rPr>
              <a:t>(self):</a:t>
            </a:r>
          </a:p>
          <a:p>
            <a:r>
              <a:rPr lang="en-IE" sz="1500" b="0">
                <a:latin typeface="Courier"/>
              </a:rPr>
              <a:t>     	</a:t>
            </a:r>
            <a:r>
              <a:rPr lang="en-IE" sz="1500" b="0" err="1">
                <a:latin typeface="Courier"/>
              </a:rPr>
              <a:t>self.</a:t>
            </a:r>
            <a:r>
              <a:rPr lang="en-IE" sz="1500" b="0" err="1">
                <a:solidFill>
                  <a:srgbClr val="1A6EB6"/>
                </a:solidFill>
                <a:latin typeface="Courier"/>
              </a:rPr>
              <a:t>go_to_xy</a:t>
            </a:r>
            <a:r>
              <a:rPr lang="en-IE" sz="1500" b="0">
                <a:latin typeface="Courier"/>
              </a:rPr>
              <a:t>(</a:t>
            </a:r>
            <a:r>
              <a:rPr lang="en-IE" sz="1500" b="0">
                <a:solidFill>
                  <a:srgbClr val="1A6EB6"/>
                </a:solidFill>
                <a:latin typeface="Courier"/>
              </a:rPr>
              <a:t>0</a:t>
            </a:r>
            <a:r>
              <a:rPr lang="en-IE" sz="1500" b="0">
                <a:latin typeface="Courier"/>
              </a:rPr>
              <a:t>, </a:t>
            </a:r>
            <a:r>
              <a:rPr lang="en-IE" sz="1500" b="0">
                <a:solidFill>
                  <a:srgbClr val="1A6EB6"/>
                </a:solidFill>
                <a:latin typeface="Courier"/>
              </a:rPr>
              <a:t>200</a:t>
            </a:r>
            <a:r>
              <a:rPr lang="en-IE" sz="1500" b="0">
                <a:latin typeface="Courier"/>
              </a:rPr>
              <a:t>)</a:t>
            </a:r>
          </a:p>
          <a:p>
            <a:r>
              <a:rPr lang="en-IE" sz="1500" b="0">
                <a:latin typeface="Courier" panose="02070309020205020404" pitchFamily="49" charset="0"/>
              </a:rPr>
              <a:t>        </a:t>
            </a:r>
            <a:r>
              <a:rPr lang="en-IE" sz="1500">
                <a:latin typeface="Courier" panose="02070309020205020404" pitchFamily="49" charset="0"/>
              </a:rPr>
              <a:t>while True</a:t>
            </a:r>
            <a:r>
              <a:rPr lang="en-IE" sz="1500" b="0">
                <a:latin typeface="Courier" panose="02070309020205020404" pitchFamily="49" charset="0"/>
              </a:rPr>
              <a:t>:</a:t>
            </a:r>
          </a:p>
          <a:p>
            <a:r>
              <a:rPr lang="en-IE" sz="1500" b="0">
                <a:latin typeface="Courier"/>
              </a:rPr>
              <a:t>           </a:t>
            </a:r>
            <a:r>
              <a:rPr lang="en-IE" sz="1500" b="0" err="1">
                <a:latin typeface="Courier"/>
              </a:rPr>
              <a:t>self.</a:t>
            </a:r>
            <a:r>
              <a:rPr lang="en-IE" sz="1500" b="0" err="1">
                <a:solidFill>
                  <a:srgbClr val="1A6EB6"/>
                </a:solidFill>
                <a:latin typeface="Courier"/>
              </a:rPr>
              <a:t>change_y</a:t>
            </a:r>
            <a:r>
              <a:rPr lang="en-IE" sz="1500" b="0">
                <a:latin typeface="Courier"/>
              </a:rPr>
              <a:t>(</a:t>
            </a:r>
            <a:r>
              <a:rPr lang="en-IE" sz="1500" b="0">
                <a:solidFill>
                  <a:srgbClr val="1A6EB6"/>
                </a:solidFill>
                <a:latin typeface="Courier"/>
              </a:rPr>
              <a:t>-3</a:t>
            </a:r>
            <a:r>
              <a:rPr lang="en-IE" sz="1500" b="0">
                <a:latin typeface="Courier"/>
              </a:rPr>
              <a:t>)</a:t>
            </a:r>
          </a:p>
        </p:txBody>
      </p:sp>
      <p:pic>
        <p:nvPicPr>
          <p:cNvPr id="10" name="Picture 9">
            <a:extLst>
              <a:ext uri="{FF2B5EF4-FFF2-40B4-BE49-F238E27FC236}">
                <a16:creationId xmlns:a16="http://schemas.microsoft.com/office/drawing/2014/main" id="{3D1284D2-3DB5-A511-CA01-E837C3CF71ED}"/>
              </a:ext>
            </a:extLst>
          </p:cNvPr>
          <p:cNvPicPr>
            <a:picLocks noChangeAspect="1"/>
          </p:cNvPicPr>
          <p:nvPr/>
        </p:nvPicPr>
        <p:blipFill>
          <a:blip r:embed="rId5">
            <a:alphaModFix amt="70000"/>
          </a:blip>
          <a:stretch>
            <a:fillRect/>
          </a:stretch>
        </p:blipFill>
        <p:spPr>
          <a:xfrm>
            <a:off x="10330169" y="2947609"/>
            <a:ext cx="610807" cy="610807"/>
          </a:xfrm>
          <a:prstGeom prst="rect">
            <a:avLst/>
          </a:prstGeom>
        </p:spPr>
      </p:pic>
    </p:spTree>
    <p:extLst>
      <p:ext uri="{BB962C8B-B14F-4D97-AF65-F5344CB8AC3E}">
        <p14:creationId xmlns:p14="http://schemas.microsoft.com/office/powerpoint/2010/main" val="1627826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9538675" cy="2856699"/>
          </a:xfrm>
        </p:spPr>
        <p:txBody>
          <a:bodyPr>
            <a:normAutofit lnSpcReduction="10000"/>
          </a:bodyPr>
          <a:lstStyle/>
          <a:p>
            <a:r>
              <a:rPr lang="en-US" sz="2400">
                <a:solidFill>
                  <a:schemeClr val="accent1"/>
                </a:solidFill>
              </a:rPr>
              <a:t>Follow this link to get a Pytch project that you can run</a:t>
            </a:r>
          </a:p>
          <a:p>
            <a:r>
              <a:rPr lang="en-US" sz="2400">
                <a:solidFill>
                  <a:schemeClr val="accent1"/>
                </a:solidFill>
              </a:rPr>
              <a:t>Run the program</a:t>
            </a:r>
          </a:p>
          <a:p>
            <a:r>
              <a:rPr lang="en-US" sz="2400">
                <a:solidFill>
                  <a:schemeClr val="accent1"/>
                </a:solidFill>
              </a:rPr>
              <a:t>Do the Bowl and the Apple Sprites do </a:t>
            </a:r>
            <a:r>
              <a:rPr lang="en-US" sz="2400" i="1">
                <a:solidFill>
                  <a:schemeClr val="accent1"/>
                </a:solidFill>
              </a:rPr>
              <a:t>exactly</a:t>
            </a:r>
            <a:r>
              <a:rPr lang="en-US" sz="2400">
                <a:solidFill>
                  <a:schemeClr val="accent1"/>
                </a:solidFill>
              </a:rPr>
              <a:t> what you thought they would do?</a:t>
            </a:r>
          </a:p>
          <a:p>
            <a:r>
              <a:rPr lang="en-US" sz="2400">
                <a:solidFill>
                  <a:schemeClr val="accent1"/>
                </a:solidFill>
              </a:rPr>
              <a:t>If not:</a:t>
            </a:r>
          </a:p>
          <a:p>
            <a:pPr lvl="1"/>
            <a:r>
              <a:rPr lang="en-US">
                <a:solidFill>
                  <a:schemeClr val="accent1"/>
                </a:solidFill>
              </a:rPr>
              <a:t>Look at the differences</a:t>
            </a:r>
          </a:p>
          <a:p>
            <a:pPr lvl="1"/>
            <a:r>
              <a:rPr lang="en-US">
                <a:solidFill>
                  <a:schemeClr val="accent1"/>
                </a:solidFill>
              </a:rPr>
              <a:t>Correct your answer on the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53C2631A-987F-F236-D94A-42278998EB55}"/>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0D074C3E-F942-ECBD-3814-957A831E1C11}"/>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8C596CE1-1FC1-ED88-FCA9-7478ED76EBF5}"/>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88723328-47DA-FEB5-28B1-058859DD42D1}"/>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3 minutes</a:t>
              </a:r>
              <a:endParaRPr lang="en-IE">
                <a:solidFill>
                  <a:srgbClr val="005EAE"/>
                </a:solidFill>
              </a:endParaRPr>
            </a:p>
          </p:txBody>
        </p:sp>
      </p:grpSp>
      <p:sp>
        <p:nvSpPr>
          <p:cNvPr id="9" name="TextBox 8">
            <a:extLst>
              <a:ext uri="{FF2B5EF4-FFF2-40B4-BE49-F238E27FC236}">
                <a16:creationId xmlns:a16="http://schemas.microsoft.com/office/drawing/2014/main" id="{7E624518-C592-46A4-5AA8-9039269AC5E0}"/>
              </a:ext>
            </a:extLst>
          </p:cNvPr>
          <p:cNvSpPr txBox="1"/>
          <p:nvPr/>
        </p:nvSpPr>
        <p:spPr>
          <a:xfrm>
            <a:off x="1507505" y="4375374"/>
            <a:ext cx="6778752" cy="523220"/>
          </a:xfrm>
          <a:prstGeom prst="rect">
            <a:avLst/>
          </a:prstGeom>
          <a:noFill/>
        </p:spPr>
        <p:txBody>
          <a:bodyPr wrap="square" rtlCol="0">
            <a:spAutoFit/>
          </a:bodyPr>
          <a:lstStyle/>
          <a:p>
            <a:r>
              <a:rPr lang="en-IE" sz="2800">
                <a:hlinkClick r:id="rId4"/>
              </a:rPr>
              <a:t>https://pytch.org/app/lesson/cslinc/6</a:t>
            </a:r>
            <a:endParaRPr lang="en-IE" sz="2800"/>
          </a:p>
        </p:txBody>
      </p:sp>
    </p:spTree>
    <p:extLst>
      <p:ext uri="{BB962C8B-B14F-4D97-AF65-F5344CB8AC3E}">
        <p14:creationId xmlns:p14="http://schemas.microsoft.com/office/powerpoint/2010/main" val="2559083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90339" y="1526437"/>
            <a:ext cx="10650352" cy="3860861"/>
          </a:xfrm>
        </p:spPr>
        <p:txBody>
          <a:bodyPr vert="horz" lIns="91440" tIns="45720" rIns="91440" bIns="45720" rtlCol="0" anchor="t">
            <a:normAutofit/>
          </a:bodyPr>
          <a:lstStyle/>
          <a:p>
            <a:pPr marL="457200" indent="-457200">
              <a:buFont typeface="+mj-lt"/>
              <a:buAutoNum type="arabicPeriod"/>
            </a:pPr>
            <a:r>
              <a:rPr lang="en-IE" sz="2000"/>
              <a:t>Why do we use</a:t>
            </a:r>
            <a:r>
              <a:rPr lang="en-IE" sz="1800">
                <a:latin typeface="Courier" panose="02070309020205020404"/>
              </a:rPr>
              <a:t> if </a:t>
            </a:r>
            <a:r>
              <a:rPr lang="en-IE" sz="1800" err="1">
                <a:latin typeface="Courier" panose="02070309020205020404"/>
              </a:rPr>
              <a:t>self.x_position</a:t>
            </a:r>
            <a:r>
              <a:rPr lang="en-IE" sz="1800">
                <a:latin typeface="Courier" panose="02070309020205020404"/>
              </a:rPr>
              <a:t> &gt; -190: </a:t>
            </a:r>
            <a:r>
              <a:rPr lang="en-IE" sz="2000"/>
              <a:t>in the Bowl? What happens to the bowl movement if we don’t do this check (try removing it)? What happen if we replace the value -190 with different numbers (for example, -100)?</a:t>
            </a:r>
          </a:p>
          <a:p>
            <a:pPr marL="457200" indent="-457200">
              <a:buFont typeface="+mj-lt"/>
              <a:buAutoNum type="arabicPeriod"/>
            </a:pPr>
            <a:r>
              <a:rPr lang="en-IE" sz="2000"/>
              <a:t>What </a:t>
            </a:r>
            <a:r>
              <a:rPr lang="en-IE" sz="2000" dirty="0"/>
              <a:t>happens</a:t>
            </a:r>
            <a:r>
              <a:rPr lang="en-IE" sz="2000"/>
              <a:t> if you change the numbers in</a:t>
            </a:r>
            <a:r>
              <a:rPr lang="en-IE" sz="1800">
                <a:latin typeface="Courier" panose="02070309020205020404"/>
              </a:rPr>
              <a:t> </a:t>
            </a:r>
            <a:r>
              <a:rPr lang="en-IE" sz="1800" err="1">
                <a:latin typeface="Courier" panose="02070309020205020404"/>
              </a:rPr>
              <a:t>self.change_x</a:t>
            </a:r>
            <a:r>
              <a:rPr lang="en-IE" sz="1800">
                <a:latin typeface="Courier" panose="02070309020205020404"/>
              </a:rPr>
              <a:t> </a:t>
            </a:r>
            <a:r>
              <a:rPr lang="en-IE" sz="2000"/>
              <a:t>(Bowl) and</a:t>
            </a:r>
            <a:r>
              <a:rPr lang="en-IE" sz="1800">
                <a:latin typeface="Courier" panose="02070309020205020404"/>
              </a:rPr>
              <a:t> </a:t>
            </a:r>
            <a:r>
              <a:rPr lang="en-IE" sz="1800" err="1">
                <a:latin typeface="Courier" panose="02070309020205020404"/>
              </a:rPr>
              <a:t>self.change_y</a:t>
            </a:r>
            <a:r>
              <a:rPr lang="en-IE" sz="1800">
                <a:latin typeface="Courier" panose="02070309020205020404"/>
              </a:rPr>
              <a:t> </a:t>
            </a:r>
            <a:r>
              <a:rPr lang="en-IE" sz="2000"/>
              <a:t>(Apple)? What happen if you write</a:t>
            </a:r>
            <a:r>
              <a:rPr lang="en-IE" sz="1800">
                <a:latin typeface="Courier" panose="02070309020205020404"/>
              </a:rPr>
              <a:t> </a:t>
            </a:r>
            <a:r>
              <a:rPr lang="en-IE" sz="1800" err="1">
                <a:latin typeface="Courier" panose="02070309020205020404"/>
              </a:rPr>
              <a:t>self.change_y</a:t>
            </a:r>
            <a:r>
              <a:rPr lang="en-IE" sz="1800">
                <a:latin typeface="Courier" panose="02070309020205020404"/>
              </a:rPr>
              <a:t> </a:t>
            </a:r>
            <a:r>
              <a:rPr lang="en-IE" sz="2000"/>
              <a:t>instead of</a:t>
            </a:r>
            <a:r>
              <a:rPr lang="en-IE" sz="1800">
                <a:latin typeface="Courier" panose="02070309020205020404"/>
              </a:rPr>
              <a:t> </a:t>
            </a:r>
            <a:r>
              <a:rPr lang="en-IE" sz="1800" err="1">
                <a:latin typeface="Courier" panose="02070309020205020404"/>
              </a:rPr>
              <a:t>self.change_x</a:t>
            </a:r>
            <a:r>
              <a:rPr lang="en-IE" sz="1800">
                <a:latin typeface="Courier" panose="02070309020205020404"/>
              </a:rPr>
              <a:t> </a:t>
            </a:r>
            <a:r>
              <a:rPr lang="en-IE" sz="2000"/>
              <a:t>in Bowl?</a:t>
            </a:r>
          </a:p>
          <a:p>
            <a:pPr marL="457200" indent="-457200">
              <a:buFont typeface="+mj-lt"/>
              <a:buAutoNum type="arabicPeriod"/>
            </a:pPr>
            <a:r>
              <a:rPr lang="en-IE" sz="2000"/>
              <a:t>What happen if you change the</a:t>
            </a:r>
            <a:r>
              <a:rPr lang="en-IE" sz="2000">
                <a:latin typeface="Courier New" panose="02070309020205020404" pitchFamily="49" charset="0"/>
                <a:cs typeface="Courier New" panose="02070309020205020404" pitchFamily="49" charset="0"/>
              </a:rPr>
              <a:t> while True </a:t>
            </a:r>
            <a:r>
              <a:rPr lang="en-IE" sz="2000"/>
              <a:t>in the Apple’s script to</a:t>
            </a:r>
            <a:r>
              <a:rPr lang="en-IE" sz="2000">
                <a:latin typeface="Courier New" panose="02070309020205020404" pitchFamily="49" charset="0"/>
                <a:cs typeface="Courier New" panose="02070309020205020404" pitchFamily="49" charset="0"/>
              </a:rPr>
              <a:t> </a:t>
            </a:r>
            <a:br>
              <a:rPr lang="en-IE" sz="2000"/>
            </a:br>
            <a:r>
              <a:rPr lang="en-IE" sz="1800">
                <a:latin typeface="Courier" panose="02070309020205020404"/>
              </a:rPr>
              <a:t>while </a:t>
            </a:r>
            <a:r>
              <a:rPr lang="en-IE" sz="1800" err="1">
                <a:latin typeface="Courier" panose="02070309020205020404"/>
              </a:rPr>
              <a:t>self.y_position</a:t>
            </a:r>
            <a:r>
              <a:rPr lang="en-IE" sz="1800">
                <a:latin typeface="Courier" panose="02070309020205020404"/>
              </a:rPr>
              <a:t> &gt; 0</a:t>
            </a:r>
            <a:r>
              <a:rPr lang="en-IE" sz="2000"/>
              <a:t> ?</a:t>
            </a:r>
            <a:r>
              <a:rPr lang="en-IE" sz="2500"/>
              <a:t> </a:t>
            </a:r>
            <a:r>
              <a:rPr lang="en-IE" sz="2000"/>
              <a:t>Why?</a:t>
            </a:r>
            <a:endParaRPr lang="en-IE" sz="1800">
              <a:latin typeface="Courier" panose="02070309020205020404"/>
            </a:endParaRPr>
          </a:p>
          <a:p>
            <a:pPr marL="457200" indent="-457200">
              <a:buFont typeface="+mj-lt"/>
              <a:buAutoNum type="arabicPeriod"/>
            </a:pPr>
            <a:r>
              <a:rPr lang="en-IE" sz="2000"/>
              <a:t>If you invert the nesting of the if statements in the Bowl like below what changes (and why)? </a:t>
            </a:r>
            <a:endParaRPr lang="en-IE" sz="2000" b="1">
              <a:latin typeface="Courier" panose="02070309020205020404" pitchFamily="49" charset="0"/>
            </a:endParaRPr>
          </a:p>
        </p:txBody>
      </p:sp>
      <p:sp>
        <p:nvSpPr>
          <p:cNvPr id="7" name="TextBox 6">
            <a:extLst>
              <a:ext uri="{FF2B5EF4-FFF2-40B4-BE49-F238E27FC236}">
                <a16:creationId xmlns:a16="http://schemas.microsoft.com/office/drawing/2014/main" id="{8F81FC24-90B5-E3F8-D228-A3E51ACE3FB1}"/>
              </a:ext>
            </a:extLst>
          </p:cNvPr>
          <p:cNvSpPr txBox="1"/>
          <p:nvPr/>
        </p:nvSpPr>
        <p:spPr>
          <a:xfrm>
            <a:off x="2950025" y="4263870"/>
            <a:ext cx="6097604" cy="1077218"/>
          </a:xfrm>
          <a:prstGeom prst="rect">
            <a:avLst/>
          </a:prstGeom>
          <a:noFill/>
        </p:spPr>
        <p:txBody>
          <a:bodyPr wrap="square">
            <a:spAutoFit/>
          </a:bodyPr>
          <a:lstStyle/>
          <a:p>
            <a:r>
              <a:rPr lang="en-IE" sz="1600" b="1">
                <a:effectLst/>
                <a:latin typeface="Courier" panose="02070309020205020404" pitchFamily="49" charset="0"/>
              </a:rPr>
              <a:t>while True</a:t>
            </a:r>
            <a:r>
              <a:rPr lang="en-IE" sz="1600">
                <a:effectLst/>
                <a:latin typeface="Courier" panose="02070309020205020404" pitchFamily="49" charset="0"/>
              </a:rPr>
              <a:t>:</a:t>
            </a:r>
          </a:p>
          <a:p>
            <a:r>
              <a:rPr lang="en-IE" sz="1600">
                <a:effectLst/>
                <a:latin typeface="Courier" panose="02070309020205020404" pitchFamily="49" charset="0"/>
              </a:rPr>
              <a:t>    </a:t>
            </a:r>
            <a:r>
              <a:rPr lang="en-IE" sz="1600" b="1">
                <a:effectLst/>
                <a:latin typeface="Courier" panose="02070309020205020404" pitchFamily="49" charset="0"/>
              </a:rPr>
              <a:t>if</a:t>
            </a:r>
            <a:r>
              <a:rPr lang="en-IE" sz="1600">
                <a:effectLst/>
                <a:latin typeface="Courier" panose="02070309020205020404" pitchFamily="49" charset="0"/>
              </a:rPr>
              <a:t> </a:t>
            </a:r>
            <a:r>
              <a:rPr lang="en-IE" sz="1600" err="1">
                <a:solidFill>
                  <a:srgbClr val="1A6EB6"/>
                </a:solidFill>
                <a:effectLst/>
                <a:latin typeface="Courier" panose="02070309020205020404" pitchFamily="49" charset="0"/>
              </a:rPr>
              <a:t>self</a:t>
            </a:r>
            <a:r>
              <a:rPr lang="en-IE" sz="1600" err="1">
                <a:effectLst/>
                <a:latin typeface="Courier" panose="02070309020205020404" pitchFamily="49" charset="0"/>
              </a:rPr>
              <a:t>.</a:t>
            </a:r>
            <a:r>
              <a:rPr lang="en-IE" sz="1600" err="1">
                <a:solidFill>
                  <a:srgbClr val="1A6EB6"/>
                </a:solidFill>
                <a:latin typeface="Courier" panose="02070309020205020404" pitchFamily="49" charset="0"/>
              </a:rPr>
              <a:t>x_position</a:t>
            </a:r>
            <a:r>
              <a:rPr lang="en-IE" sz="1600">
                <a:solidFill>
                  <a:srgbClr val="1A6EB6"/>
                </a:solidFill>
                <a:latin typeface="Courier" panose="02070309020205020404" pitchFamily="49" charset="0"/>
              </a:rPr>
              <a:t> </a:t>
            </a:r>
            <a:r>
              <a:rPr lang="en-IE" sz="1600">
                <a:effectLst/>
                <a:latin typeface="Courier" panose="02070309020205020404" pitchFamily="49" charset="0"/>
              </a:rPr>
              <a:t>&gt; -</a:t>
            </a:r>
            <a:r>
              <a:rPr lang="en-IE" sz="1600">
                <a:solidFill>
                  <a:srgbClr val="1A6EB6"/>
                </a:solidFill>
                <a:effectLst/>
                <a:latin typeface="Courier" panose="02070309020205020404" pitchFamily="49" charset="0"/>
              </a:rPr>
              <a:t>190</a:t>
            </a:r>
          </a:p>
          <a:p>
            <a:r>
              <a:rPr lang="en-IE" sz="1600">
                <a:latin typeface="Courier" panose="02070309020205020404" pitchFamily="49" charset="0"/>
              </a:rPr>
              <a:t>        </a:t>
            </a:r>
            <a:r>
              <a:rPr lang="en-IE" sz="1600" b="1">
                <a:effectLst/>
                <a:latin typeface="Courier" panose="02070309020205020404" pitchFamily="49" charset="0"/>
              </a:rPr>
              <a:t>if</a:t>
            </a:r>
            <a:r>
              <a:rPr lang="en-IE" sz="1600">
                <a:effectLst/>
                <a:latin typeface="Courier" panose="02070309020205020404" pitchFamily="49" charset="0"/>
              </a:rPr>
              <a:t> </a:t>
            </a:r>
            <a:r>
              <a:rPr lang="en-IE" sz="1600" err="1">
                <a:latin typeface="Courier" panose="02070309020205020404" pitchFamily="49" charset="0"/>
              </a:rPr>
              <a:t>p</a:t>
            </a:r>
            <a:r>
              <a:rPr lang="en-IE" sz="1600" err="1">
                <a:effectLst/>
                <a:latin typeface="Courier" panose="02070309020205020404" pitchFamily="49" charset="0"/>
              </a:rPr>
              <a:t>ytch.</a:t>
            </a:r>
            <a:r>
              <a:rPr lang="en-IE" sz="1600" err="1">
                <a:solidFill>
                  <a:srgbClr val="1A6EB6"/>
                </a:solidFill>
                <a:latin typeface="Courier" panose="02070309020205020404" pitchFamily="49" charset="0"/>
              </a:rPr>
              <a:t>key_pressed</a:t>
            </a:r>
            <a:r>
              <a:rPr lang="en-IE" sz="1600">
                <a:effectLst/>
                <a:latin typeface="Courier" panose="02070309020205020404" pitchFamily="49" charset="0"/>
              </a:rPr>
              <a:t>(</a:t>
            </a:r>
            <a:r>
              <a:rPr lang="en-IE" sz="1600">
                <a:solidFill>
                  <a:srgbClr val="C00000"/>
                </a:solidFill>
                <a:effectLst/>
                <a:latin typeface="Courier" panose="02070309020205020404" pitchFamily="49" charset="0"/>
              </a:rPr>
              <a:t>"</a:t>
            </a:r>
            <a:r>
              <a:rPr lang="en-IE" sz="1600" err="1">
                <a:solidFill>
                  <a:srgbClr val="C00000"/>
                </a:solidFill>
                <a:effectLst/>
                <a:latin typeface="Courier" panose="02070309020205020404" pitchFamily="49" charset="0"/>
              </a:rPr>
              <a:t>ArrowLeft</a:t>
            </a:r>
            <a:r>
              <a:rPr lang="en-IE" sz="1600">
                <a:solidFill>
                  <a:srgbClr val="C00000"/>
                </a:solidFill>
                <a:effectLst/>
                <a:latin typeface="Courier" panose="02070309020205020404" pitchFamily="49" charset="0"/>
              </a:rPr>
              <a:t>"</a:t>
            </a:r>
            <a:r>
              <a:rPr lang="en-IE" sz="1600">
                <a:effectLst/>
                <a:latin typeface="Courier" panose="02070309020205020404" pitchFamily="49" charset="0"/>
              </a:rPr>
              <a:t>):</a:t>
            </a:r>
          </a:p>
          <a:p>
            <a:r>
              <a:rPr lang="en-IE" sz="1600">
                <a:latin typeface="Courier" panose="02070309020205020404" pitchFamily="49" charset="0"/>
              </a:rPr>
              <a:t>            </a:t>
            </a:r>
            <a:r>
              <a:rPr lang="en-IE" sz="1600" err="1">
                <a:solidFill>
                  <a:srgbClr val="1A6EB6"/>
                </a:solidFill>
                <a:latin typeface="Courier" panose="02070309020205020404" pitchFamily="49" charset="0"/>
              </a:rPr>
              <a:t>self</a:t>
            </a:r>
            <a:r>
              <a:rPr lang="en-IE" sz="1600" err="1">
                <a:effectLst/>
                <a:latin typeface="Courier" panose="02070309020205020404" pitchFamily="49" charset="0"/>
              </a:rPr>
              <a:t>.</a:t>
            </a:r>
            <a:r>
              <a:rPr lang="en-IE" sz="1600" err="1">
                <a:solidFill>
                  <a:srgbClr val="1A6EB6"/>
                </a:solidFill>
                <a:latin typeface="Courier" panose="02070309020205020404" pitchFamily="49" charset="0"/>
              </a:rPr>
              <a:t>change_x</a:t>
            </a:r>
            <a:r>
              <a:rPr lang="en-IE" sz="1600">
                <a:effectLst/>
                <a:latin typeface="Courier" panose="02070309020205020404" pitchFamily="49" charset="0"/>
              </a:rPr>
              <a:t>(-</a:t>
            </a:r>
            <a:r>
              <a:rPr lang="en-IE" sz="1600">
                <a:solidFill>
                  <a:srgbClr val="1A6EB6"/>
                </a:solidFill>
                <a:effectLst/>
                <a:latin typeface="Courier" panose="02070309020205020404" pitchFamily="49" charset="0"/>
              </a:rPr>
              <a:t>2</a:t>
            </a:r>
            <a:r>
              <a:rPr lang="en-IE" sz="1600">
                <a:effectLst/>
                <a:latin typeface="Courier" panose="02070309020205020404" pitchFamily="49" charset="0"/>
              </a:rPr>
              <a:t>)</a:t>
            </a:r>
            <a:endParaRPr lang="en-GB" sz="1600">
              <a:latin typeface="Courier" panose="02070309020205020404" pitchFamily="49" charset="0"/>
            </a:endParaRPr>
          </a:p>
        </p:txBody>
      </p:sp>
      <p:grpSp>
        <p:nvGrpSpPr>
          <p:cNvPr id="5" name="Group 4">
            <a:extLst>
              <a:ext uri="{FF2B5EF4-FFF2-40B4-BE49-F238E27FC236}">
                <a16:creationId xmlns:a16="http://schemas.microsoft.com/office/drawing/2014/main" id="{6FA23D76-35FB-E4E6-2777-2117FC3A0541}"/>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EBB65344-E1E1-200B-EFC2-F3E077F93992}"/>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87E976F3-12DF-7413-6E2F-CEBD814899D5}"/>
                </a:ext>
              </a:extLst>
            </p:cNvPr>
            <p:cNvPicPr>
              <a:picLocks noChangeAspect="1"/>
            </p:cNvPicPr>
            <p:nvPr/>
          </p:nvPicPr>
          <p:blipFill>
            <a:blip r:embed="rId3"/>
            <a:stretch>
              <a:fillRect/>
            </a:stretch>
          </p:blipFill>
          <p:spPr>
            <a:xfrm>
              <a:off x="10369684" y="60267"/>
              <a:ext cx="531779" cy="532213"/>
            </a:xfrm>
            <a:prstGeom prst="rect">
              <a:avLst/>
            </a:prstGeom>
          </p:spPr>
        </p:pic>
        <p:sp>
          <p:nvSpPr>
            <p:cNvPr id="9" name="TextBox 8">
              <a:extLst>
                <a:ext uri="{FF2B5EF4-FFF2-40B4-BE49-F238E27FC236}">
                  <a16:creationId xmlns:a16="http://schemas.microsoft.com/office/drawing/2014/main" id="{EC63B6BA-A1E0-45C2-34ED-44069E899E30}"/>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10 minutes</a:t>
              </a:r>
              <a:endParaRPr lang="en-IE">
                <a:solidFill>
                  <a:srgbClr val="005EAE"/>
                </a:solidFill>
              </a:endParaRPr>
            </a:p>
          </p:txBody>
        </p:sp>
      </p:grpSp>
      <p:sp>
        <p:nvSpPr>
          <p:cNvPr id="3" name="TextBox 2">
            <a:extLst>
              <a:ext uri="{FF2B5EF4-FFF2-40B4-BE49-F238E27FC236}">
                <a16:creationId xmlns:a16="http://schemas.microsoft.com/office/drawing/2014/main" id="{4BEB1960-B3A2-0A0B-11CD-ECD6F577138E}"/>
              </a:ext>
            </a:extLst>
          </p:cNvPr>
          <p:cNvSpPr txBox="1"/>
          <p:nvPr/>
        </p:nvSpPr>
        <p:spPr>
          <a:xfrm>
            <a:off x="5555630" y="5489799"/>
            <a:ext cx="6778752" cy="523220"/>
          </a:xfrm>
          <a:prstGeom prst="rect">
            <a:avLst/>
          </a:prstGeom>
          <a:noFill/>
        </p:spPr>
        <p:txBody>
          <a:bodyPr wrap="square" rtlCol="0">
            <a:spAutoFit/>
          </a:bodyPr>
          <a:lstStyle/>
          <a:p>
            <a:r>
              <a:rPr lang="en-IE" sz="2800">
                <a:hlinkClick r:id="rId4"/>
              </a:rPr>
              <a:t>https://pytch.org/app/lesson/cslinc/6</a:t>
            </a:r>
            <a:endParaRPr lang="en-IE" sz="2800"/>
          </a:p>
        </p:txBody>
      </p:sp>
    </p:spTree>
    <p:extLst>
      <p:ext uri="{BB962C8B-B14F-4D97-AF65-F5344CB8AC3E}">
        <p14:creationId xmlns:p14="http://schemas.microsoft.com/office/powerpoint/2010/main" val="1778438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09082" y="29317"/>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0518" y="1134081"/>
            <a:ext cx="10444164" cy="2175301"/>
          </a:xfrm>
        </p:spPr>
        <p:txBody>
          <a:bodyPr vert="horz" lIns="91440" tIns="45720" rIns="91440" bIns="45720" rtlCol="0" anchor="t">
            <a:normAutofit lnSpcReduction="10000"/>
          </a:bodyPr>
          <a:lstStyle/>
          <a:p>
            <a:pPr marL="0" indent="0">
              <a:buNone/>
            </a:pPr>
            <a:r>
              <a:rPr lang="en-IE" dirty="0"/>
              <a:t>Work in pairs on these two activities:</a:t>
            </a:r>
          </a:p>
          <a:p>
            <a:pPr marL="457200" indent="-457200">
              <a:buFont typeface="+mj-lt"/>
              <a:buAutoNum type="arabicPeriod"/>
            </a:pPr>
            <a:r>
              <a:rPr lang="en-IE" sz="2100" dirty="0"/>
              <a:t>Bowl: Add the right movement to the bowl, so that using the left and right arrows you can move the bowl left and right. Make sure the bowl can’t move off the stage.</a:t>
            </a:r>
            <a:endParaRPr lang="en-IE" sz="2100" dirty="0">
              <a:cs typeface="Calibri"/>
            </a:endParaRPr>
          </a:p>
          <a:p>
            <a:pPr marL="457200" indent="-457200">
              <a:buFont typeface="+mj-lt"/>
              <a:buAutoNum type="arabicPeriod"/>
            </a:pPr>
            <a:r>
              <a:rPr lang="en-IE" dirty="0"/>
              <a:t>Apple: Increase the game difficulty making the apple drop down from random x position.</a:t>
            </a:r>
          </a:p>
          <a:p>
            <a:pPr lvl="1"/>
            <a:r>
              <a:rPr lang="en-IE" sz="1900" dirty="0">
                <a:solidFill>
                  <a:srgbClr val="005EAE"/>
                </a:solidFill>
              </a:rPr>
              <a:t>NB: remember to select a good range for the values (not outside the stage)</a:t>
            </a:r>
          </a:p>
          <a:p>
            <a:pPr marL="457200" indent="-457200">
              <a:buFont typeface="+mj-lt"/>
              <a:buAutoNum type="arabicPeriod"/>
            </a:pPr>
            <a:r>
              <a:rPr kumimoji="0" lang="en-IE" sz="2100" b="0" i="0" u="none" strike="noStrike" kern="1200" cap="none" spc="0" normalizeH="0" baseline="0" noProof="0" dirty="0">
                <a:ln>
                  <a:noFill/>
                </a:ln>
                <a:solidFill>
                  <a:srgbClr val="005EAE"/>
                </a:solidFill>
                <a:effectLst/>
                <a:uLnTx/>
                <a:uFillTx/>
                <a:latin typeface="Calibri" panose="020F0502020204030204"/>
                <a:ea typeface="+mn-ea"/>
                <a:cs typeface="+mn-cs"/>
              </a:rPr>
              <a:t>Apple: M</a:t>
            </a:r>
            <a:r>
              <a:rPr lang="en-IE" sz="2100" dirty="0">
                <a:latin typeface="Calibri" panose="020F0502020204030204"/>
              </a:rPr>
              <a:t>ake the apple movement faster after it reaches the bottom half of the stage. </a:t>
            </a:r>
            <a:endParaRPr lang="en-IE" sz="1900" dirty="0">
              <a:solidFill>
                <a:srgbClr val="005EAE"/>
              </a:solidFill>
              <a:highlight>
                <a:srgbClr val="00FFFF"/>
              </a:highlight>
            </a:endParaRP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666750" y="3450283"/>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723897" y="4009314"/>
            <a:ext cx="10787585" cy="101467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000" dirty="0"/>
              <a:t>Finished early? Challenge: How do we make the apple disappear when the bowl collects it?</a:t>
            </a:r>
          </a:p>
          <a:p>
            <a:pPr marL="1257300" lvl="4" indent="-342900">
              <a:spcBef>
                <a:spcPts val="1000"/>
              </a:spcBef>
            </a:pPr>
            <a:r>
              <a:rPr lang="en-IE" dirty="0">
                <a:solidFill>
                  <a:srgbClr val="005EAE"/>
                </a:solidFill>
              </a:rPr>
              <a:t>You can change the Apple code within the</a:t>
            </a:r>
            <a:r>
              <a:rPr lang="en-IE" dirty="0">
                <a:solidFill>
                  <a:srgbClr val="005EAE"/>
                </a:solidFill>
                <a:latin typeface="Courier" panose="02070309020205020404"/>
              </a:rPr>
              <a:t> while True </a:t>
            </a:r>
            <a:r>
              <a:rPr lang="en-IE" dirty="0">
                <a:solidFill>
                  <a:srgbClr val="005EAE"/>
                </a:solidFill>
              </a:rPr>
              <a:t>loop</a:t>
            </a:r>
          </a:p>
          <a:p>
            <a:pPr marL="1257300" lvl="4" indent="-342900">
              <a:spcBef>
                <a:spcPts val="1000"/>
              </a:spcBef>
            </a:pPr>
            <a:r>
              <a:rPr lang="en-IE" dirty="0">
                <a:solidFill>
                  <a:srgbClr val="005EAE"/>
                </a:solidFill>
              </a:rPr>
              <a:t>You can use the Touching sense introduced in the previous lesson</a:t>
            </a:r>
            <a:r>
              <a:rPr lang="en-IE" dirty="0">
                <a:solidFill>
                  <a:srgbClr val="005EAE"/>
                </a:solidFill>
                <a:latin typeface="Courier" panose="02070309020205020404"/>
              </a:rPr>
              <a:t> </a:t>
            </a:r>
            <a:r>
              <a:rPr lang="en-IE" dirty="0" err="1">
                <a:solidFill>
                  <a:srgbClr val="005EAE"/>
                </a:solidFill>
                <a:latin typeface="Courier" panose="02070309020205020404"/>
              </a:rPr>
              <a:t>self.touching</a:t>
            </a:r>
            <a:r>
              <a:rPr lang="en-IE" dirty="0">
                <a:solidFill>
                  <a:srgbClr val="005EAE"/>
                </a:solidFill>
                <a:latin typeface="Courier" panose="02070309020205020404"/>
              </a:rPr>
              <a:t>(Object)</a:t>
            </a:r>
          </a:p>
          <a:p>
            <a:pPr marL="0" indent="0">
              <a:buFont typeface="Arial" panose="020B0604020202020204" pitchFamily="34" charset="0"/>
              <a:buNone/>
            </a:pPr>
            <a:endParaRPr lang="en-IE" dirty="0"/>
          </a:p>
        </p:txBody>
      </p:sp>
      <p:pic>
        <p:nvPicPr>
          <p:cNvPr id="3" name="Graphic 2" descr="Lights On with solid fill">
            <a:extLst>
              <a:ext uri="{FF2B5EF4-FFF2-40B4-BE49-F238E27FC236}">
                <a16:creationId xmlns:a16="http://schemas.microsoft.com/office/drawing/2014/main" id="{63BBB325-5230-E2AE-F64D-13010E584BC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41512" y="4341006"/>
            <a:ext cx="540110" cy="540110"/>
          </a:xfrm>
          <a:prstGeom prst="rect">
            <a:avLst/>
          </a:prstGeom>
        </p:spPr>
      </p:pic>
      <p:grpSp>
        <p:nvGrpSpPr>
          <p:cNvPr id="7" name="Group 6">
            <a:extLst>
              <a:ext uri="{FF2B5EF4-FFF2-40B4-BE49-F238E27FC236}">
                <a16:creationId xmlns:a16="http://schemas.microsoft.com/office/drawing/2014/main" id="{2377D82A-7A5F-85B6-A7CE-6BEA61C6CFB5}"/>
              </a:ext>
            </a:extLst>
          </p:cNvPr>
          <p:cNvGrpSpPr/>
          <p:nvPr/>
        </p:nvGrpSpPr>
        <p:grpSpPr>
          <a:xfrm>
            <a:off x="10233498" y="0"/>
            <a:ext cx="1958502" cy="657901"/>
            <a:chOff x="10233498" y="0"/>
            <a:chExt cx="1958502" cy="657901"/>
          </a:xfrm>
        </p:grpSpPr>
        <p:sp>
          <p:nvSpPr>
            <p:cNvPr id="10" name="Rectangle 9">
              <a:extLst>
                <a:ext uri="{FF2B5EF4-FFF2-40B4-BE49-F238E27FC236}">
                  <a16:creationId xmlns:a16="http://schemas.microsoft.com/office/drawing/2014/main" id="{F3A30883-E68C-E49F-FC9B-00FFAC947213}"/>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1" name="Picture 10" descr="A blue and white clock&#10;&#10;Description automatically generated">
              <a:extLst>
                <a:ext uri="{FF2B5EF4-FFF2-40B4-BE49-F238E27FC236}">
                  <a16:creationId xmlns:a16="http://schemas.microsoft.com/office/drawing/2014/main" id="{9DCCDCDC-FA0F-E573-7DA8-6DDF1C6F089E}"/>
                </a:ext>
              </a:extLst>
            </p:cNvPr>
            <p:cNvPicPr>
              <a:picLocks noChangeAspect="1"/>
            </p:cNvPicPr>
            <p:nvPr/>
          </p:nvPicPr>
          <p:blipFill>
            <a:blip r:embed="rId5"/>
            <a:stretch>
              <a:fillRect/>
            </a:stretch>
          </p:blipFill>
          <p:spPr>
            <a:xfrm>
              <a:off x="10369684" y="60267"/>
              <a:ext cx="531779" cy="532213"/>
            </a:xfrm>
            <a:prstGeom prst="rect">
              <a:avLst/>
            </a:prstGeom>
          </p:spPr>
        </p:pic>
        <p:sp>
          <p:nvSpPr>
            <p:cNvPr id="13" name="TextBox 12">
              <a:extLst>
                <a:ext uri="{FF2B5EF4-FFF2-40B4-BE49-F238E27FC236}">
                  <a16:creationId xmlns:a16="http://schemas.microsoft.com/office/drawing/2014/main" id="{5D0684C6-C0BB-35CD-DFD6-1DEA7E75DB9F}"/>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10 minutes</a:t>
              </a:r>
              <a:endParaRPr lang="en-IE">
                <a:solidFill>
                  <a:srgbClr val="005EAE"/>
                </a:solidFill>
              </a:endParaRPr>
            </a:p>
          </p:txBody>
        </p:sp>
      </p:grpSp>
      <p:sp>
        <p:nvSpPr>
          <p:cNvPr id="15" name="Text Placeholder 3">
            <a:extLst>
              <a:ext uri="{FF2B5EF4-FFF2-40B4-BE49-F238E27FC236}">
                <a16:creationId xmlns:a16="http://schemas.microsoft.com/office/drawing/2014/main" id="{E9BA4EA9-F86E-969A-81B5-FA976FA09CEA}"/>
              </a:ext>
            </a:extLst>
          </p:cNvPr>
          <p:cNvSpPr txBox="1">
            <a:spLocks/>
          </p:cNvSpPr>
          <p:nvPr/>
        </p:nvSpPr>
        <p:spPr>
          <a:xfrm>
            <a:off x="723896" y="5092756"/>
            <a:ext cx="9925053" cy="89846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1700" dirty="0"/>
              <a:t>When the Apple reaches the bottom of the screen it vanishes: can you adjust the script so that pressing a key (for example “d”) drops the apple again? What happens if you press “d” while the apple is already dropping? Can you think of a solution to this (this is hard!)? </a:t>
            </a:r>
          </a:p>
        </p:txBody>
      </p:sp>
    </p:spTree>
    <p:extLst>
      <p:ext uri="{BB962C8B-B14F-4D97-AF65-F5344CB8AC3E}">
        <p14:creationId xmlns:p14="http://schemas.microsoft.com/office/powerpoint/2010/main" val="2951462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3355418"/>
          </a:xfrm>
        </p:spPr>
        <p:txBody>
          <a:bodyPr>
            <a:normAutofit/>
          </a:bodyPr>
          <a:lstStyle/>
          <a:p>
            <a:pPr marL="0" indent="0">
              <a:buNone/>
            </a:pPr>
            <a:r>
              <a:rPr lang="en-IE"/>
              <a:t>Today we have</a:t>
            </a:r>
          </a:p>
          <a:p>
            <a:pPr marL="457200" indent="-457200">
              <a:buAutoNum type="arabicPeriod"/>
            </a:pPr>
            <a:r>
              <a:rPr lang="en-IE"/>
              <a:t>Learned about another way to move Sprites in Pytch, and think about waiting for events or checking in our own code</a:t>
            </a:r>
          </a:p>
          <a:p>
            <a:pPr marL="457200" indent="-457200">
              <a:buAutoNum type="arabicPeriod"/>
            </a:pPr>
            <a:r>
              <a:rPr lang="en-IE"/>
              <a:t>Learned about </a:t>
            </a:r>
            <a:r>
              <a:rPr lang="en-IE" i="1"/>
              <a:t>nesting</a:t>
            </a:r>
            <a:r>
              <a:rPr lang="en-IE"/>
              <a:t> conditions in Python </a:t>
            </a:r>
          </a:p>
          <a:p>
            <a:pPr marL="457200" indent="-457200">
              <a:buAutoNum type="arabicPeriod"/>
            </a:pPr>
            <a:r>
              <a:rPr lang="en-IE"/>
              <a:t>Learned about some </a:t>
            </a:r>
            <a:r>
              <a:rPr lang="en-IE" i="1"/>
              <a:t>operators</a:t>
            </a:r>
            <a:r>
              <a:rPr lang="en-IE"/>
              <a:t> for doing calculations</a:t>
            </a:r>
          </a:p>
          <a:p>
            <a:pPr marL="0" indent="0">
              <a:buNone/>
            </a:pPr>
            <a:r>
              <a:rPr lang="en-IE"/>
              <a:t>In the next lesson we will finish our “Catch the apple” game, and finish our Python journey (for now?)</a:t>
            </a:r>
          </a:p>
        </p:txBody>
      </p:sp>
    </p:spTree>
    <p:extLst>
      <p:ext uri="{BB962C8B-B14F-4D97-AF65-F5344CB8AC3E}">
        <p14:creationId xmlns:p14="http://schemas.microsoft.com/office/powerpoint/2010/main" val="23905311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6" ma:contentTypeDescription="Create a new document." ma:contentTypeScope="" ma:versionID="6d79ef335abd0fd04b486b4902c5d05f">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0a8f909694888e413f5a14a563ee4c0d"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Props1.xml><?xml version="1.0" encoding="utf-8"?>
<ds:datastoreItem xmlns:ds="http://schemas.openxmlformats.org/officeDocument/2006/customXml" ds:itemID="{B1910B29-41EA-477F-918D-84707A7C7B4A}">
  <ds:schemaRefs>
    <ds:schemaRef ds:uri="http://schemas.microsoft.com/sharepoint/v3/contenttype/forms"/>
  </ds:schemaRefs>
</ds:datastoreItem>
</file>

<file path=customXml/itemProps2.xml><?xml version="1.0" encoding="utf-8"?>
<ds:datastoreItem xmlns:ds="http://schemas.openxmlformats.org/officeDocument/2006/customXml" ds:itemID="{69534591-5FB2-4609-8462-F68E65BD73BF}">
  <ds:schemaRefs>
    <ds:schemaRef ds:uri="5b9f464e-49fe-4c36-aa9b-ff899366bd41"/>
    <ds:schemaRef ds:uri="efcb0734-e8c9-4514-b3c2-081ae4e043c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9F114433-CF1E-48C1-9155-7DF01F1350D3}">
  <ds:schemaRefs>
    <ds:schemaRef ds:uri="5b9f464e-49fe-4c36-aa9b-ff899366bd41"/>
    <ds:schemaRef ds:uri="efcb0734-e8c9-4514-b3c2-081ae4e043c7"/>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2313</Words>
  <Application>Microsoft Office PowerPoint</Application>
  <PresentationFormat>Widescreen</PresentationFormat>
  <Paragraphs>186</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Calibri Light</vt:lpstr>
      <vt:lpstr>Courier</vt:lpstr>
      <vt:lpstr>Courier New</vt:lpstr>
      <vt:lpstr>Minion Pro</vt:lpstr>
      <vt:lpstr>Office Theme</vt:lpstr>
      <vt:lpstr>Lesson 6</vt:lpstr>
      <vt:lpstr>Pytch movements with sense method</vt:lpstr>
      <vt:lpstr>Python nested conditions</vt:lpstr>
      <vt:lpstr>Python conditions: operators</vt:lpstr>
      <vt:lpstr>Work in pairs – Worksheet 1</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Sara Fiori</cp:lastModifiedBy>
  <cp:revision>1</cp:revision>
  <dcterms:created xsi:type="dcterms:W3CDTF">2023-06-19T09:20:43Z</dcterms:created>
  <dcterms:modified xsi:type="dcterms:W3CDTF">2023-09-20T15:51:58Z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